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9" r:id="rId4"/>
    <p:sldId id="258" r:id="rId5"/>
    <p:sldId id="263" r:id="rId6"/>
    <p:sldId id="264" r:id="rId7"/>
    <p:sldId id="260" r:id="rId8"/>
    <p:sldId id="261" r:id="rId9"/>
    <p:sldId id="262" r:id="rId10"/>
    <p:sldId id="265" r:id="rId11"/>
    <p:sldId id="266" r:id="rId12"/>
    <p:sldId id="267" r:id="rId13"/>
    <p:sldId id="268" r:id="rId14"/>
    <p:sldId id="269" r:id="rId15"/>
    <p:sldId id="270" r:id="rId16"/>
    <p:sldId id="271" r:id="rId17"/>
    <p:sldId id="272" r:id="rId18"/>
    <p:sldId id="273" r:id="rId19"/>
    <p:sldId id="276" r:id="rId20"/>
    <p:sldId id="274" r:id="rId21"/>
    <p:sldId id="275"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8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p:cViewPr varScale="1">
        <p:scale>
          <a:sx n="67" d="100"/>
          <a:sy n="67" d="100"/>
        </p:scale>
        <p:origin x="1434" y="60"/>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0F4D8-6BB7-468C-B74F-1206742109C9}" type="datetimeFigureOut">
              <a:rPr lang="en-US" smtClean="0"/>
              <a:t>4/23/2018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F8BDD-797C-4C98-854C-595F02D040D4}" type="slidenum">
              <a:rPr lang="en-US" smtClean="0"/>
              <a:t>‹#›</a:t>
            </a:fld>
            <a:endParaRPr lang="en-US"/>
          </a:p>
        </p:txBody>
      </p:sp>
    </p:spTree>
    <p:extLst>
      <p:ext uri="{BB962C8B-B14F-4D97-AF65-F5344CB8AC3E}">
        <p14:creationId xmlns:p14="http://schemas.microsoft.com/office/powerpoint/2010/main" val="111590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9785" y="4956050"/>
            <a:ext cx="7772400" cy="859205"/>
          </a:xfrm>
        </p:spPr>
        <p:txBody>
          <a:bodyPr>
            <a:normAutofit/>
          </a:bodyPr>
          <a:lstStyle>
            <a:lvl1pPr algn="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46940" y="5719575"/>
            <a:ext cx="6400800" cy="835455"/>
          </a:xfrm>
        </p:spPr>
        <p:txBody>
          <a:bodyPr>
            <a:normAutofit/>
          </a:bodyPr>
          <a:lstStyle>
            <a:lvl1pPr marL="0" indent="0" algn="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D4890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4" y="274638"/>
            <a:ext cx="7016195" cy="1143000"/>
          </a:xfrm>
        </p:spPr>
        <p:txBody>
          <a:bodyPr>
            <a:normAutofit/>
          </a:bodyPr>
          <a:lstStyle>
            <a:lvl1pPr algn="l">
              <a:defRPr sz="3600">
                <a:solidFill>
                  <a:srgbClr val="D4890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0604" y="1443836"/>
            <a:ext cx="7016195" cy="427574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D4890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383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73697"/>
            <a:ext cx="4040188" cy="37985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383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697"/>
            <a:ext cx="4041775" cy="37985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4F12-AA26-4AC8-9962-C36BB8F32554}" type="datetimeFigureOut">
              <a:rPr lang="en-US" smtClean="0"/>
              <a:pPr/>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slide" Target="slide3.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5.jp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png"/><Relationship Id="rId7"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slide" Target="slide8.xml"/><Relationship Id="rId4" Type="http://schemas.openxmlformats.org/officeDocument/2006/relationships/image" Target="../media/image4.wmf"/><Relationship Id="rId9"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956050"/>
            <a:ext cx="9143999" cy="1068935"/>
          </a:xfrm>
        </p:spPr>
        <p:txBody>
          <a:bodyPr>
            <a:noAutofit/>
          </a:bodyPr>
          <a:lstStyle/>
          <a:p>
            <a:pPr algn="ctr"/>
            <a:r>
              <a:rPr lang="fr-FR" b="1" dirty="0" smtClean="0">
                <a:solidFill>
                  <a:schemeClr val="lt1"/>
                </a:solidFill>
                <a:effectLst>
                  <a:outerShdw blurRad="38100" dist="38100" dir="2700000" algn="tl">
                    <a:srgbClr val="000000">
                      <a:alpha val="43137"/>
                    </a:srgbClr>
                  </a:outerShdw>
                </a:effectLst>
                <a:latin typeface="+mn-lt"/>
                <a:ea typeface="+mn-ea"/>
                <a:cs typeface="+mn-cs"/>
              </a:rPr>
              <a:t>L’appareil</a:t>
            </a:r>
            <a:r>
              <a:rPr lang="en-US" b="1" dirty="0" smtClean="0">
                <a:solidFill>
                  <a:schemeClr val="lt1"/>
                </a:solidFill>
                <a:effectLst>
                  <a:outerShdw blurRad="38100" dist="38100" dir="2700000" algn="tl">
                    <a:srgbClr val="000000">
                      <a:alpha val="43137"/>
                    </a:srgbClr>
                  </a:outerShdw>
                </a:effectLst>
                <a:latin typeface="+mn-lt"/>
                <a:ea typeface="+mn-ea"/>
                <a:cs typeface="+mn-cs"/>
              </a:rPr>
              <a:t> </a:t>
            </a:r>
            <a:r>
              <a:rPr lang="fr-FR" b="1" dirty="0" smtClean="0">
                <a:solidFill>
                  <a:schemeClr val="lt1"/>
                </a:solidFill>
                <a:effectLst>
                  <a:outerShdw blurRad="38100" dist="38100" dir="2700000" algn="tl">
                    <a:srgbClr val="000000">
                      <a:alpha val="43137"/>
                    </a:srgbClr>
                  </a:outerShdw>
                </a:effectLst>
                <a:latin typeface="+mn-lt"/>
                <a:ea typeface="+mn-ea"/>
                <a:cs typeface="+mn-cs"/>
              </a:rPr>
              <a:t>digestif</a:t>
            </a:r>
            <a:r>
              <a:rPr lang="en-US" b="1" dirty="0" smtClean="0">
                <a:solidFill>
                  <a:schemeClr val="lt1"/>
                </a:solidFill>
                <a:effectLst>
                  <a:outerShdw blurRad="38100" dist="38100" dir="2700000" algn="tl">
                    <a:srgbClr val="000000">
                      <a:alpha val="43137"/>
                    </a:srgbClr>
                  </a:outerShdw>
                </a:effectLst>
                <a:latin typeface="+mn-lt"/>
                <a:ea typeface="+mn-ea"/>
                <a:cs typeface="+mn-cs"/>
              </a:rPr>
              <a:t> </a:t>
            </a:r>
            <a:r>
              <a:rPr lang="en-US" b="1" dirty="0">
                <a:solidFill>
                  <a:schemeClr val="lt1"/>
                </a:solidFill>
                <a:effectLst>
                  <a:outerShdw blurRad="38100" dist="38100" dir="2700000" algn="tl">
                    <a:srgbClr val="000000">
                      <a:alpha val="43137"/>
                    </a:srgbClr>
                  </a:outerShdw>
                </a:effectLst>
                <a:latin typeface="+mn-lt"/>
                <a:ea typeface="+mn-ea"/>
                <a:cs typeface="+mn-cs"/>
              </a:rPr>
              <a:t>et le régime </a:t>
            </a:r>
            <a:r>
              <a:rPr lang="fr-FR" b="1" dirty="0" smtClean="0">
                <a:solidFill>
                  <a:schemeClr val="lt1"/>
                </a:solidFill>
                <a:effectLst>
                  <a:outerShdw blurRad="38100" dist="38100" dir="2700000" algn="tl">
                    <a:srgbClr val="000000">
                      <a:alpha val="43137"/>
                    </a:srgbClr>
                  </a:outerShdw>
                </a:effectLst>
                <a:latin typeface="+mn-lt"/>
                <a:ea typeface="+mn-ea"/>
                <a:cs typeface="+mn-cs"/>
              </a:rPr>
              <a:t>alimentaire</a:t>
            </a:r>
            <a:r>
              <a:rPr lang="en-US" b="1" dirty="0" smtClean="0">
                <a:solidFill>
                  <a:schemeClr val="lt1"/>
                </a:solidFill>
                <a:effectLst>
                  <a:outerShdw blurRad="38100" dist="38100" dir="2700000" algn="tl">
                    <a:srgbClr val="000000">
                      <a:alpha val="43137"/>
                    </a:srgbClr>
                  </a:outerShdw>
                </a:effectLst>
                <a:latin typeface="+mn-lt"/>
                <a:ea typeface="+mn-ea"/>
                <a:cs typeface="+mn-cs"/>
              </a:rPr>
              <a:t> </a:t>
            </a:r>
            <a:r>
              <a:rPr lang="en-US" b="1" dirty="0">
                <a:solidFill>
                  <a:schemeClr val="lt1"/>
                </a:solidFill>
                <a:effectLst>
                  <a:outerShdw blurRad="38100" dist="38100" dir="2700000" algn="tl">
                    <a:srgbClr val="000000">
                      <a:alpha val="43137"/>
                    </a:srgbClr>
                  </a:outerShdw>
                </a:effectLst>
                <a:latin typeface="+mn-lt"/>
                <a:ea typeface="+mn-ea"/>
                <a:cs typeface="+mn-cs"/>
              </a:rPr>
              <a:t>(EB5)</a:t>
            </a:r>
          </a:p>
        </p:txBody>
      </p:sp>
      <p:sp>
        <p:nvSpPr>
          <p:cNvPr id="3" name="Subtitle 2"/>
          <p:cNvSpPr>
            <a:spLocks noGrp="1"/>
          </p:cNvSpPr>
          <p:nvPr>
            <p:ph type="subTitle" idx="1"/>
          </p:nvPr>
        </p:nvSpPr>
        <p:spPr>
          <a:xfrm>
            <a:off x="2742075" y="6022545"/>
            <a:ext cx="6400800" cy="835455"/>
          </a:xfrm>
        </p:spPr>
        <p:txBody>
          <a:bodyPr>
            <a:normAutofit/>
          </a:bodyPr>
          <a:lstStyle/>
          <a:p>
            <a:pPr algn="ctr"/>
            <a:r>
              <a:rPr lang="fr-FR" sz="3600" b="1" dirty="0" smtClean="0">
                <a:solidFill>
                  <a:schemeClr val="accent1">
                    <a:lumMod val="75000"/>
                  </a:schemeClr>
                </a:solidFill>
                <a:effectLst>
                  <a:outerShdw blurRad="38100" dist="38100" dir="2700000" algn="tl">
                    <a:srgbClr val="000000">
                      <a:alpha val="43137"/>
                    </a:srgbClr>
                  </a:outerShdw>
                </a:effectLst>
              </a:rPr>
              <a:t>Préparé</a:t>
            </a:r>
            <a:r>
              <a:rPr lang="en-US" sz="3600" b="1" dirty="0" smtClean="0">
                <a:solidFill>
                  <a:schemeClr val="accent1">
                    <a:lumMod val="75000"/>
                  </a:schemeClr>
                </a:solidFill>
                <a:effectLst>
                  <a:outerShdw blurRad="38100" dist="38100" dir="2700000" algn="tl">
                    <a:srgbClr val="000000">
                      <a:alpha val="43137"/>
                    </a:srgbClr>
                  </a:outerShdw>
                </a:effectLst>
              </a:rPr>
              <a:t> </a:t>
            </a:r>
            <a:r>
              <a:rPr lang="en-US" sz="3600" b="1" dirty="0">
                <a:solidFill>
                  <a:schemeClr val="accent1">
                    <a:lumMod val="75000"/>
                  </a:schemeClr>
                </a:solidFill>
                <a:effectLst>
                  <a:outerShdw blurRad="38100" dist="38100" dir="2700000" algn="tl">
                    <a:srgbClr val="000000">
                      <a:alpha val="43137"/>
                    </a:srgbClr>
                  </a:outerShdw>
                </a:effectLst>
              </a:rPr>
              <a:t>par: Batoul Fahess </a:t>
            </a: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algn="ctr">
              <a:buFont typeface="+mj-lt"/>
              <a:buAutoNum type="romanUcPeriod" startAt="2"/>
            </a:pPr>
            <a:r>
              <a:rPr lang="fr-FR" b="1" dirty="0" smtClean="0">
                <a:effectLst>
                  <a:outerShdw blurRad="38100" dist="38100" dir="2700000" algn="tl">
                    <a:srgbClr val="000000">
                      <a:alpha val="43137"/>
                    </a:srgbClr>
                  </a:outerShdw>
                </a:effectLst>
              </a:rPr>
              <a:t>Observer les 3 photos suivantes: </a:t>
            </a:r>
            <a:endParaRPr lang="fr-FR"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56" y="1138425"/>
            <a:ext cx="3054100" cy="244328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730" y="1138426"/>
            <a:ext cx="3362780" cy="24432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605" y="3734410"/>
            <a:ext cx="5039265" cy="2032000"/>
          </a:xfrm>
          <a:prstGeom prst="rect">
            <a:avLst/>
          </a:prstGeom>
        </p:spPr>
      </p:pic>
    </p:spTree>
    <p:extLst>
      <p:ext uri="{BB962C8B-B14F-4D97-AF65-F5344CB8AC3E}">
        <p14:creationId xmlns:p14="http://schemas.microsoft.com/office/powerpoint/2010/main" val="27681145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27605"/>
            <a:ext cx="9144000" cy="646331"/>
          </a:xfrm>
          <a:prstGeom prst="rect">
            <a:avLst/>
          </a:prstGeom>
          <a:noFill/>
        </p:spPr>
        <p:txBody>
          <a:bodyPr wrap="square" rtlCol="0">
            <a:spAutoFit/>
          </a:bodyPr>
          <a:lstStyle/>
          <a:p>
            <a:pPr algn="ctr"/>
            <a:r>
              <a:rPr lang="fr-FR" sz="3600" b="1" dirty="0" smtClean="0">
                <a:solidFill>
                  <a:srgbClr val="D48902"/>
                </a:solidFill>
                <a:effectLst>
                  <a:outerShdw blurRad="38100" dist="38100" dir="2700000" algn="tl">
                    <a:srgbClr val="000000">
                      <a:alpha val="43137"/>
                    </a:srgbClr>
                  </a:outerShdw>
                </a:effectLst>
              </a:rPr>
              <a:t>Questions: </a:t>
            </a:r>
            <a:endParaRPr lang="fr-FR" sz="3600" b="1" dirty="0">
              <a:solidFill>
                <a:srgbClr val="D48902"/>
              </a:solidFill>
              <a:effectLst>
                <a:outerShdw blurRad="38100" dist="38100" dir="2700000" algn="tl">
                  <a:srgbClr val="000000">
                    <a:alpha val="43137"/>
                  </a:srgbClr>
                </a:outerShdw>
              </a:effectLst>
            </a:endParaRPr>
          </a:p>
        </p:txBody>
      </p:sp>
      <p:sp>
        <p:nvSpPr>
          <p:cNvPr id="3" name="TextBox 2"/>
          <p:cNvSpPr txBox="1"/>
          <p:nvPr/>
        </p:nvSpPr>
        <p:spPr>
          <a:xfrm>
            <a:off x="0" y="1291130"/>
            <a:ext cx="9144000" cy="646331"/>
          </a:xfrm>
          <a:prstGeom prst="rect">
            <a:avLst/>
          </a:prstGeom>
          <a:noFill/>
        </p:spPr>
        <p:txBody>
          <a:bodyPr wrap="square" rtlCol="0">
            <a:spAutoFit/>
          </a:bodyPr>
          <a:lstStyle/>
          <a:p>
            <a:pPr marL="400050" indent="-400050">
              <a:buFont typeface="+mj-lt"/>
              <a:buAutoNum type="romanLcPeriod"/>
            </a:pPr>
            <a:r>
              <a:rPr lang="fr-FR" sz="3600" b="1" dirty="0">
                <a:solidFill>
                  <a:schemeClr val="accent1">
                    <a:lumMod val="75000"/>
                  </a:schemeClr>
                </a:solidFill>
                <a:effectLst>
                  <a:outerShdw blurRad="38100" dist="38100" dir="2700000" algn="tl">
                    <a:srgbClr val="000000">
                      <a:alpha val="43137"/>
                    </a:srgbClr>
                  </a:outerShdw>
                </a:effectLst>
              </a:rPr>
              <a:t>Qu’est ce qui est différent dans les photos? </a:t>
            </a:r>
          </a:p>
        </p:txBody>
      </p:sp>
      <p:sp>
        <p:nvSpPr>
          <p:cNvPr id="5" name="Rectangle 4"/>
          <p:cNvSpPr/>
          <p:nvPr/>
        </p:nvSpPr>
        <p:spPr>
          <a:xfrm>
            <a:off x="2815891" y="2050256"/>
            <a:ext cx="2901395" cy="6108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effectLst>
                  <a:outerShdw blurRad="38100" dist="38100" dir="2700000" algn="tl">
                    <a:srgbClr val="000000">
                      <a:alpha val="43137"/>
                    </a:srgbClr>
                  </a:outerShdw>
                </a:effectLst>
              </a:rPr>
              <a:t>Les dents </a:t>
            </a:r>
            <a:endParaRPr lang="fr-FR" sz="3200" b="1" dirty="0">
              <a:effectLst>
                <a:outerShdw blurRad="38100" dist="38100" dir="2700000" algn="tl">
                  <a:srgbClr val="000000">
                    <a:alpha val="43137"/>
                  </a:srgbClr>
                </a:outerShdw>
              </a:effectLst>
            </a:endParaRPr>
          </a:p>
        </p:txBody>
      </p:sp>
      <p:sp>
        <p:nvSpPr>
          <p:cNvPr id="6" name="TextBox 5"/>
          <p:cNvSpPr txBox="1"/>
          <p:nvPr/>
        </p:nvSpPr>
        <p:spPr>
          <a:xfrm>
            <a:off x="-67416" y="2675819"/>
            <a:ext cx="9144000" cy="1200329"/>
          </a:xfrm>
          <a:prstGeom prst="rect">
            <a:avLst/>
          </a:prstGeom>
          <a:noFill/>
        </p:spPr>
        <p:txBody>
          <a:bodyPr wrap="square" rtlCol="0">
            <a:spAutoFit/>
          </a:bodyPr>
          <a:lstStyle/>
          <a:p>
            <a:pPr marL="400050" indent="-400050">
              <a:buFont typeface="+mj-lt"/>
              <a:buAutoNum type="romanLcPeriod" startAt="2"/>
            </a:pPr>
            <a:r>
              <a:rPr lang="fr-FR" sz="3600" b="1" dirty="0">
                <a:solidFill>
                  <a:schemeClr val="accent1">
                    <a:lumMod val="75000"/>
                  </a:schemeClr>
                </a:solidFill>
                <a:effectLst>
                  <a:outerShdw blurRad="38100" dist="38100" dir="2700000" algn="tl">
                    <a:srgbClr val="000000">
                      <a:alpha val="43137"/>
                    </a:srgbClr>
                  </a:outerShdw>
                </a:effectLst>
              </a:rPr>
              <a:t>A votre avis, pourquoi se </a:t>
            </a:r>
            <a:r>
              <a:rPr lang="fr-FR" sz="3600" b="1" dirty="0" smtClean="0">
                <a:solidFill>
                  <a:schemeClr val="accent1">
                    <a:lumMod val="75000"/>
                  </a:schemeClr>
                </a:solidFill>
                <a:effectLst>
                  <a:outerShdw blurRad="38100" dist="38100" dir="2700000" algn="tl">
                    <a:srgbClr val="000000">
                      <a:alpha val="43137"/>
                    </a:srgbClr>
                  </a:outerShdw>
                </a:effectLst>
              </a:rPr>
              <a:t>diffèrent elles </a:t>
            </a:r>
            <a:r>
              <a:rPr lang="fr-FR" sz="3600" b="1" dirty="0">
                <a:solidFill>
                  <a:schemeClr val="accent1">
                    <a:lumMod val="75000"/>
                  </a:schemeClr>
                </a:solidFill>
                <a:effectLst>
                  <a:outerShdw blurRad="38100" dist="38100" dir="2700000" algn="tl">
                    <a:srgbClr val="000000">
                      <a:alpha val="43137"/>
                    </a:srgbClr>
                  </a:outerShdw>
                </a:effectLst>
              </a:rPr>
              <a:t>d’un animal à l’autre? </a:t>
            </a:r>
          </a:p>
        </p:txBody>
      </p:sp>
      <p:sp>
        <p:nvSpPr>
          <p:cNvPr id="8" name="Rectangle 7"/>
          <p:cNvSpPr/>
          <p:nvPr/>
        </p:nvSpPr>
        <p:spPr>
          <a:xfrm>
            <a:off x="0" y="3857535"/>
            <a:ext cx="9143999" cy="183246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smtClean="0">
                <a:effectLst>
                  <a:outerShdw blurRad="38100" dist="38100" dir="2700000" algn="tl">
                    <a:srgbClr val="000000">
                      <a:alpha val="43137"/>
                    </a:srgbClr>
                  </a:outerShdw>
                </a:effectLst>
              </a:rPr>
              <a:t>car les animaux ne mangent pas la même chose  (végétaux, viandes, végétaux et viande).</a:t>
            </a:r>
            <a:endParaRPr lang="fr-FR" dirty="0"/>
          </a:p>
        </p:txBody>
      </p:sp>
    </p:spTree>
    <p:extLst>
      <p:ext uri="{BB962C8B-B14F-4D97-AF65-F5344CB8AC3E}">
        <p14:creationId xmlns:p14="http://schemas.microsoft.com/office/powerpoint/2010/main" val="2409670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barn(inVertical)">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80">
                                          <p:stCondLst>
                                            <p:cond delay="0"/>
                                          </p:stCondLst>
                                        </p:cTn>
                                        <p:tgtEl>
                                          <p:spTgt spid="8"/>
                                        </p:tgtEl>
                                      </p:cBhvr>
                                    </p:animEffect>
                                    <p:anim calcmode="lin" valueType="num">
                                      <p:cBhvr>
                                        <p:cTn id="4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6" dur="26">
                                          <p:stCondLst>
                                            <p:cond delay="650"/>
                                          </p:stCondLst>
                                        </p:cTn>
                                        <p:tgtEl>
                                          <p:spTgt spid="8"/>
                                        </p:tgtEl>
                                      </p:cBhvr>
                                      <p:to x="100000" y="60000"/>
                                    </p:animScale>
                                    <p:animScale>
                                      <p:cBhvr>
                                        <p:cTn id="47" dur="166" decel="50000">
                                          <p:stCondLst>
                                            <p:cond delay="676"/>
                                          </p:stCondLst>
                                        </p:cTn>
                                        <p:tgtEl>
                                          <p:spTgt spid="8"/>
                                        </p:tgtEl>
                                      </p:cBhvr>
                                      <p:to x="100000" y="100000"/>
                                    </p:animScale>
                                    <p:animScale>
                                      <p:cBhvr>
                                        <p:cTn id="48" dur="26">
                                          <p:stCondLst>
                                            <p:cond delay="1312"/>
                                          </p:stCondLst>
                                        </p:cTn>
                                        <p:tgtEl>
                                          <p:spTgt spid="8"/>
                                        </p:tgtEl>
                                      </p:cBhvr>
                                      <p:to x="100000" y="80000"/>
                                    </p:animScale>
                                    <p:animScale>
                                      <p:cBhvr>
                                        <p:cTn id="49" dur="166" decel="50000">
                                          <p:stCondLst>
                                            <p:cond delay="1338"/>
                                          </p:stCondLst>
                                        </p:cTn>
                                        <p:tgtEl>
                                          <p:spTgt spid="8"/>
                                        </p:tgtEl>
                                      </p:cBhvr>
                                      <p:to x="100000" y="100000"/>
                                    </p:animScale>
                                    <p:animScale>
                                      <p:cBhvr>
                                        <p:cTn id="50" dur="26">
                                          <p:stCondLst>
                                            <p:cond delay="1642"/>
                                          </p:stCondLst>
                                        </p:cTn>
                                        <p:tgtEl>
                                          <p:spTgt spid="8"/>
                                        </p:tgtEl>
                                      </p:cBhvr>
                                      <p:to x="100000" y="90000"/>
                                    </p:animScale>
                                    <p:animScale>
                                      <p:cBhvr>
                                        <p:cTn id="51" dur="166" decel="50000">
                                          <p:stCondLst>
                                            <p:cond delay="1668"/>
                                          </p:stCondLst>
                                        </p:cTn>
                                        <p:tgtEl>
                                          <p:spTgt spid="8"/>
                                        </p:tgtEl>
                                      </p:cBhvr>
                                      <p:to x="100000" y="100000"/>
                                    </p:animScale>
                                    <p:animScale>
                                      <p:cBhvr>
                                        <p:cTn id="52" dur="26">
                                          <p:stCondLst>
                                            <p:cond delay="1808"/>
                                          </p:stCondLst>
                                        </p:cTn>
                                        <p:tgtEl>
                                          <p:spTgt spid="8"/>
                                        </p:tgtEl>
                                      </p:cBhvr>
                                      <p:to x="100000" y="95000"/>
                                    </p:animScale>
                                    <p:animScale>
                                      <p:cBhvr>
                                        <p:cTn id="5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sz="4000" b="1" dirty="0" smtClean="0">
                <a:effectLst>
                  <a:outerShdw blurRad="38100" dist="38100" dir="2700000" algn="tl">
                    <a:srgbClr val="000000">
                      <a:alpha val="43137"/>
                    </a:srgbClr>
                  </a:outerShdw>
                </a:effectLst>
              </a:rPr>
              <a:t>Sais-tu qu’il y a 3 sortes de dents?? </a:t>
            </a:r>
            <a:endParaRPr lang="fr-FR"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fr-FR" sz="3600" b="1" dirty="0">
                <a:solidFill>
                  <a:schemeClr val="accent6"/>
                </a:solidFill>
                <a:effectLst>
                  <a:outerShdw blurRad="38100" dist="38100" dir="2700000" algn="tl">
                    <a:srgbClr val="000000">
                      <a:alpha val="43137"/>
                    </a:srgbClr>
                  </a:outerShdw>
                </a:effectLst>
              </a:rPr>
              <a:t>L’incisive:</a:t>
            </a:r>
            <a:r>
              <a:rPr lang="fr-FR" sz="3600" b="1" dirty="0">
                <a:solidFill>
                  <a:schemeClr val="accent1">
                    <a:lumMod val="75000"/>
                  </a:schemeClr>
                </a:solidFill>
                <a:effectLst>
                  <a:outerShdw blurRad="38100" dist="38100" dir="2700000" algn="tl">
                    <a:srgbClr val="000000">
                      <a:alpha val="43137"/>
                    </a:srgbClr>
                  </a:outerShdw>
                </a:effectLst>
              </a:rPr>
              <a:t> pour couper les aliments</a:t>
            </a:r>
            <a:r>
              <a:rPr lang="fr-FR" sz="3600" b="1" dirty="0" smtClean="0">
                <a:solidFill>
                  <a:schemeClr val="accent1">
                    <a:lumMod val="75000"/>
                  </a:schemeClr>
                </a:solidFill>
                <a:effectLst>
                  <a:outerShdw blurRad="38100" dist="38100" dir="2700000" algn="tl">
                    <a:srgbClr val="000000">
                      <a:alpha val="43137"/>
                    </a:srgbClr>
                  </a:outerShdw>
                </a:effectLst>
              </a:rPr>
              <a:t>.</a:t>
            </a:r>
          </a:p>
          <a:p>
            <a:pPr marL="0" indent="0">
              <a:buNone/>
            </a:pPr>
            <a:endParaRPr lang="fr-FR" sz="3600" b="1" dirty="0">
              <a:solidFill>
                <a:schemeClr val="accent1">
                  <a:lumMod val="75000"/>
                </a:schemeClr>
              </a:solidFill>
              <a:effectLst>
                <a:outerShdw blurRad="38100" dist="38100" dir="2700000" algn="tl">
                  <a:srgbClr val="000000">
                    <a:alpha val="43137"/>
                  </a:srgbClr>
                </a:outerShdw>
              </a:effectLst>
            </a:endParaRPr>
          </a:p>
          <a:p>
            <a:pPr>
              <a:buFont typeface="Wingdings" panose="05000000000000000000" pitchFamily="2" charset="2"/>
              <a:buChar char="Ø"/>
            </a:pPr>
            <a:r>
              <a:rPr lang="fr-FR" sz="3600" b="1" dirty="0">
                <a:solidFill>
                  <a:schemeClr val="accent6"/>
                </a:solidFill>
                <a:effectLst>
                  <a:outerShdw blurRad="38100" dist="38100" dir="2700000" algn="tl">
                    <a:srgbClr val="000000">
                      <a:alpha val="43137"/>
                    </a:srgbClr>
                  </a:outerShdw>
                </a:effectLst>
              </a:rPr>
              <a:t>La canine: </a:t>
            </a:r>
            <a:r>
              <a:rPr lang="fr-FR" sz="3600" b="1" dirty="0">
                <a:solidFill>
                  <a:schemeClr val="accent1">
                    <a:lumMod val="75000"/>
                  </a:schemeClr>
                </a:solidFill>
                <a:effectLst>
                  <a:outerShdw blurRad="38100" dist="38100" dir="2700000" algn="tl">
                    <a:srgbClr val="000000">
                      <a:alpha val="43137"/>
                    </a:srgbClr>
                  </a:outerShdw>
                </a:effectLst>
              </a:rPr>
              <a:t>pour déchirer la viande</a:t>
            </a:r>
            <a:r>
              <a:rPr lang="fr-FR" sz="3600" b="1" dirty="0" smtClean="0">
                <a:solidFill>
                  <a:schemeClr val="accent1">
                    <a:lumMod val="75000"/>
                  </a:schemeClr>
                </a:solidFill>
                <a:effectLst>
                  <a:outerShdw blurRad="38100" dist="38100" dir="2700000" algn="tl">
                    <a:srgbClr val="000000">
                      <a:alpha val="43137"/>
                    </a:srgbClr>
                  </a:outerShdw>
                </a:effectLst>
              </a:rPr>
              <a:t>.</a:t>
            </a:r>
          </a:p>
          <a:p>
            <a:pPr marL="0" indent="0">
              <a:buNone/>
            </a:pPr>
            <a:endParaRPr lang="fr-FR" sz="3600" b="1" dirty="0">
              <a:solidFill>
                <a:schemeClr val="accent1">
                  <a:lumMod val="75000"/>
                </a:schemeClr>
              </a:solidFill>
              <a:effectLst>
                <a:outerShdw blurRad="38100" dist="38100" dir="2700000" algn="tl">
                  <a:srgbClr val="000000">
                    <a:alpha val="43137"/>
                  </a:srgbClr>
                </a:outerShdw>
              </a:effectLst>
            </a:endParaRPr>
          </a:p>
          <a:p>
            <a:pPr>
              <a:buFont typeface="Wingdings" panose="05000000000000000000" pitchFamily="2" charset="2"/>
              <a:buChar char="Ø"/>
            </a:pPr>
            <a:r>
              <a:rPr lang="fr-FR" sz="3600" b="1" dirty="0">
                <a:solidFill>
                  <a:schemeClr val="accent6"/>
                </a:solidFill>
                <a:effectLst>
                  <a:outerShdw blurRad="38100" dist="38100" dir="2700000" algn="tl">
                    <a:srgbClr val="000000">
                      <a:alpha val="43137"/>
                    </a:srgbClr>
                  </a:outerShdw>
                </a:effectLst>
              </a:rPr>
              <a:t>La molaire: </a:t>
            </a:r>
            <a:r>
              <a:rPr lang="fr-FR" sz="3600" b="1" dirty="0">
                <a:solidFill>
                  <a:schemeClr val="accent1">
                    <a:lumMod val="75000"/>
                  </a:schemeClr>
                </a:solidFill>
                <a:effectLst>
                  <a:outerShdw blurRad="38100" dist="38100" dir="2700000" algn="tl">
                    <a:srgbClr val="000000">
                      <a:alpha val="43137"/>
                    </a:srgbClr>
                  </a:outerShdw>
                </a:effectLst>
              </a:rPr>
              <a:t>pour broyer les aliments</a:t>
            </a:r>
            <a:r>
              <a:rPr lang="fr-FR" sz="3600" b="1" dirty="0" smtClean="0">
                <a:solidFill>
                  <a:schemeClr val="accent1">
                    <a:lumMod val="75000"/>
                  </a:schemeClr>
                </a:solidFill>
                <a:effectLst>
                  <a:outerShdw blurRad="38100" dist="38100" dir="2700000" algn="tl">
                    <a:srgbClr val="000000">
                      <a:alpha val="43137"/>
                    </a:srgbClr>
                  </a:outerShdw>
                </a:effectLst>
              </a:rPr>
              <a:t>. </a:t>
            </a:r>
            <a:endParaRPr lang="fr-FR" sz="36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23740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sz="6000" b="1" dirty="0" smtClean="0">
                <a:effectLst>
                  <a:outerShdw blurRad="38100" dist="38100" dir="2700000" algn="tl">
                    <a:srgbClr val="000000">
                      <a:alpha val="43137"/>
                    </a:srgbClr>
                  </a:outerShdw>
                </a:effectLst>
              </a:rPr>
              <a:t>L’incisive??</a:t>
            </a:r>
            <a:endParaRPr lang="fr-FR" sz="6000" b="1" dirty="0">
              <a:effectLst>
                <a:outerShdw blurRad="38100" dist="38100" dir="2700000" algn="tl">
                  <a:srgbClr val="000000">
                    <a:alpha val="43137"/>
                  </a:srgbClr>
                </a:outerShdw>
              </a:effectLst>
            </a:endParaRPr>
          </a:p>
        </p:txBody>
      </p:sp>
      <p:pic>
        <p:nvPicPr>
          <p:cNvPr id="4" name="Content Placeholder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448965" y="1443835"/>
            <a:ext cx="2257425" cy="30861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3065" y="1443835"/>
            <a:ext cx="2098550" cy="3054100"/>
          </a:xfrm>
          <a:prstGeom prst="rect">
            <a:avLst/>
          </a:prstGeom>
        </p:spPr>
      </p:pic>
      <p:sp>
        <p:nvSpPr>
          <p:cNvPr id="6" name="Rectangle 5">
            <a:hlinkClick r:id="rId5" action="ppaction://hlinksldjump"/>
          </p:cNvPr>
          <p:cNvSpPr/>
          <p:nvPr/>
        </p:nvSpPr>
        <p:spPr>
          <a:xfrm>
            <a:off x="3758978" y="4099639"/>
            <a:ext cx="1527050" cy="305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9050" y="1443835"/>
            <a:ext cx="2137870" cy="3054100"/>
          </a:xfrm>
          <a:prstGeom prst="rect">
            <a:avLst/>
          </a:prstGeom>
        </p:spPr>
      </p:pic>
      <p:sp>
        <p:nvSpPr>
          <p:cNvPr id="8" name="Rectangle 7">
            <a:hlinkClick r:id="rId2" action="ppaction://hlinksldjump"/>
          </p:cNvPr>
          <p:cNvSpPr/>
          <p:nvPr/>
        </p:nvSpPr>
        <p:spPr>
          <a:xfrm>
            <a:off x="6557164" y="4129477"/>
            <a:ext cx="1374345" cy="305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p:cNvSpPr txBox="1"/>
          <p:nvPr/>
        </p:nvSpPr>
        <p:spPr>
          <a:xfrm>
            <a:off x="1059785" y="4129477"/>
            <a:ext cx="1068935" cy="369332"/>
          </a:xfrm>
          <a:prstGeom prst="rect">
            <a:avLst/>
          </a:prstGeom>
          <a:noFill/>
        </p:spPr>
        <p:txBody>
          <a:bodyPr wrap="square" rtlCol="0">
            <a:spAutoFit/>
          </a:bodyPr>
          <a:lstStyle/>
          <a:p>
            <a:r>
              <a:rPr lang="fr-FR" b="1" dirty="0" smtClean="0">
                <a:solidFill>
                  <a:srgbClr val="FF0000"/>
                </a:solidFill>
              </a:rPr>
              <a:t>canine</a:t>
            </a:r>
            <a:endParaRPr lang="fr-FR" b="1" dirty="0">
              <a:solidFill>
                <a:srgbClr val="FF0000"/>
              </a:solidFill>
            </a:endParaRPr>
          </a:p>
        </p:txBody>
      </p:sp>
      <p:sp>
        <p:nvSpPr>
          <p:cNvPr id="9" name="Rectangle 8">
            <a:hlinkClick r:id="rId2" action="ppaction://hlinksldjump"/>
          </p:cNvPr>
          <p:cNvSpPr/>
          <p:nvPr/>
        </p:nvSpPr>
        <p:spPr>
          <a:xfrm>
            <a:off x="1059785" y="4209336"/>
            <a:ext cx="1221640" cy="305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885858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sz="6000" b="1" dirty="0">
                <a:effectLst>
                  <a:outerShdw blurRad="38100" dist="38100" dir="2700000" algn="tl">
                    <a:srgbClr val="000000">
                      <a:alpha val="43137"/>
                    </a:srgbClr>
                  </a:outerShdw>
                </a:effectLst>
              </a:rPr>
              <a:t>La canine?? </a:t>
            </a:r>
          </a:p>
        </p:txBody>
      </p:sp>
      <p:pic>
        <p:nvPicPr>
          <p:cNvPr id="4" name="Content Placeholder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296260" y="1749245"/>
            <a:ext cx="2257425" cy="30861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3582" y="1769864"/>
            <a:ext cx="2098550" cy="30541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9050" y="1768773"/>
            <a:ext cx="2137870" cy="3054100"/>
          </a:xfrm>
          <a:prstGeom prst="rect">
            <a:avLst/>
          </a:prstGeom>
        </p:spPr>
      </p:pic>
      <p:sp>
        <p:nvSpPr>
          <p:cNvPr id="8" name="Rectangle 7">
            <a:hlinkClick r:id="rId2" action="ppaction://hlinksldjump"/>
          </p:cNvPr>
          <p:cNvSpPr/>
          <p:nvPr/>
        </p:nvSpPr>
        <p:spPr>
          <a:xfrm>
            <a:off x="3503065" y="4497935"/>
            <a:ext cx="1679755" cy="162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hlinkClick r:id="rId2" action="ppaction://hlinksldjump"/>
          </p:cNvPr>
          <p:cNvSpPr/>
          <p:nvPr/>
        </p:nvSpPr>
        <p:spPr>
          <a:xfrm>
            <a:off x="6404460" y="4345230"/>
            <a:ext cx="1527050" cy="315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p:cNvSpPr txBox="1"/>
          <p:nvPr/>
        </p:nvSpPr>
        <p:spPr>
          <a:xfrm>
            <a:off x="1022065" y="4502817"/>
            <a:ext cx="953950" cy="369332"/>
          </a:xfrm>
          <a:prstGeom prst="rect">
            <a:avLst/>
          </a:prstGeom>
          <a:noFill/>
        </p:spPr>
        <p:txBody>
          <a:bodyPr wrap="square" rtlCol="0">
            <a:spAutoFit/>
          </a:bodyPr>
          <a:lstStyle/>
          <a:p>
            <a:r>
              <a:rPr lang="fr-FR" b="1" dirty="0" smtClean="0">
                <a:solidFill>
                  <a:srgbClr val="FF0000"/>
                </a:solidFill>
              </a:rPr>
              <a:t>Canine </a:t>
            </a:r>
            <a:endParaRPr lang="fr-FR" b="1" dirty="0">
              <a:solidFill>
                <a:srgbClr val="FF0000"/>
              </a:solidFill>
            </a:endParaRPr>
          </a:p>
        </p:txBody>
      </p:sp>
      <p:sp>
        <p:nvSpPr>
          <p:cNvPr id="7" name="Rectangle 6">
            <a:hlinkClick r:id="rId6" action="ppaction://hlinksldjump"/>
          </p:cNvPr>
          <p:cNvSpPr/>
          <p:nvPr/>
        </p:nvSpPr>
        <p:spPr>
          <a:xfrm>
            <a:off x="964572" y="4502817"/>
            <a:ext cx="1068935" cy="32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530066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sz="6000" b="1" dirty="0">
                <a:effectLst>
                  <a:outerShdw blurRad="38100" dist="38100" dir="2700000" algn="tl">
                    <a:srgbClr val="000000">
                      <a:alpha val="43137"/>
                    </a:srgbClr>
                  </a:outerShdw>
                </a:effectLst>
              </a:rPr>
              <a:t>La molaire??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1755" y="1749244"/>
            <a:ext cx="2290575" cy="29925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877" y="1728802"/>
            <a:ext cx="2098550" cy="3054100"/>
          </a:xfrm>
          <a:prstGeom prst="rect">
            <a:avLst/>
          </a:prstGeom>
        </p:spPr>
      </p:pic>
      <p:pic>
        <p:nvPicPr>
          <p:cNvPr id="6" name="Content Placeholder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96260" y="1749245"/>
            <a:ext cx="2257425" cy="3086100"/>
          </a:xfrm>
          <a:prstGeom prst="rect">
            <a:avLst/>
          </a:prstGeom>
        </p:spPr>
      </p:pic>
      <p:sp>
        <p:nvSpPr>
          <p:cNvPr id="8" name="Rectangle 7">
            <a:hlinkClick r:id="rId4" action="ppaction://hlinksldjump"/>
          </p:cNvPr>
          <p:cNvSpPr/>
          <p:nvPr/>
        </p:nvSpPr>
        <p:spPr>
          <a:xfrm>
            <a:off x="3503065" y="4345230"/>
            <a:ext cx="1679755" cy="295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hlinkClick r:id="rId6" action="ppaction://hlinksldjump"/>
          </p:cNvPr>
          <p:cNvSpPr/>
          <p:nvPr/>
        </p:nvSpPr>
        <p:spPr>
          <a:xfrm>
            <a:off x="6557165" y="4345230"/>
            <a:ext cx="1832460" cy="295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p:cNvSpPr txBox="1"/>
          <p:nvPr/>
        </p:nvSpPr>
        <p:spPr>
          <a:xfrm>
            <a:off x="907079" y="4455752"/>
            <a:ext cx="1374345" cy="369332"/>
          </a:xfrm>
          <a:prstGeom prst="rect">
            <a:avLst/>
          </a:prstGeom>
          <a:noFill/>
        </p:spPr>
        <p:txBody>
          <a:bodyPr wrap="square" rtlCol="0">
            <a:spAutoFit/>
          </a:bodyPr>
          <a:lstStyle/>
          <a:p>
            <a:r>
              <a:rPr lang="fr-FR" b="1" dirty="0" smtClean="0">
                <a:solidFill>
                  <a:srgbClr val="FF0000"/>
                </a:solidFill>
              </a:rPr>
              <a:t>Canine </a:t>
            </a:r>
            <a:endParaRPr lang="fr-FR" b="1" dirty="0">
              <a:solidFill>
                <a:srgbClr val="FF0000"/>
              </a:solidFill>
            </a:endParaRPr>
          </a:p>
        </p:txBody>
      </p:sp>
      <p:sp>
        <p:nvSpPr>
          <p:cNvPr id="7" name="Rectangle 6">
            <a:hlinkClick r:id="rId4" action="ppaction://hlinksldjump"/>
          </p:cNvPr>
          <p:cNvSpPr/>
          <p:nvPr/>
        </p:nvSpPr>
        <p:spPr>
          <a:xfrm>
            <a:off x="885472" y="4550378"/>
            <a:ext cx="1221640" cy="284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934343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effectLst>
                  <a:outerShdw blurRad="38100" dist="38100" dir="2700000" algn="tl">
                    <a:srgbClr val="000000">
                      <a:alpha val="43137"/>
                    </a:srgbClr>
                  </a:outerShdw>
                </a:effectLst>
              </a:rPr>
              <a:t>Mâchoires: Cheval, Chien ??</a:t>
            </a:r>
            <a:endParaRPr lang="fr-F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fr-FR" b="1" dirty="0">
                <a:solidFill>
                  <a:schemeClr val="accent1">
                    <a:lumMod val="75000"/>
                  </a:schemeClr>
                </a:solidFill>
                <a:effectLst>
                  <a:outerShdw blurRad="38100" dist="38100" dir="2700000" algn="tl">
                    <a:srgbClr val="000000">
                      <a:alpha val="43137"/>
                    </a:srgbClr>
                  </a:outerShdw>
                </a:effectLst>
              </a:rPr>
              <a:t>Observer les dents dans les figures ci- dessous: </a:t>
            </a:r>
          </a:p>
          <a:p>
            <a:pPr marL="0" indent="0">
              <a:buNone/>
            </a:pPr>
            <a:endParaRPr lang="fr-FR" dirty="0"/>
          </a:p>
        </p:txBody>
      </p:sp>
      <p:pic>
        <p:nvPicPr>
          <p:cNvPr id="4" name="Picture 6" descr="003"/>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38" y="2207360"/>
            <a:ext cx="4460533" cy="22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07360"/>
            <a:ext cx="4572000" cy="2267753"/>
          </a:xfrm>
          <a:prstGeom prst="rect">
            <a:avLst/>
          </a:prstGeom>
        </p:spPr>
      </p:pic>
      <p:sp>
        <p:nvSpPr>
          <p:cNvPr id="6" name="Rectangle 5"/>
          <p:cNvSpPr/>
          <p:nvPr/>
        </p:nvSpPr>
        <p:spPr>
          <a:xfrm>
            <a:off x="1976015" y="4650640"/>
            <a:ext cx="1221640" cy="91623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effectLst>
                  <a:outerShdw blurRad="38100" dist="38100" dir="2700000" algn="tl">
                    <a:srgbClr val="000000">
                      <a:alpha val="43137"/>
                    </a:srgbClr>
                  </a:outerShdw>
                </a:effectLst>
              </a:rPr>
              <a:t>A</a:t>
            </a:r>
            <a:r>
              <a:rPr lang="fr-FR" sz="4800" b="1" dirty="0" smtClean="0">
                <a:effectLst>
                  <a:outerShdw blurRad="38100" dist="38100" dir="2700000" algn="tl">
                    <a:srgbClr val="000000">
                      <a:alpha val="43137"/>
                    </a:srgbClr>
                  </a:outerShdw>
                </a:effectLst>
              </a:rPr>
              <a:t> </a:t>
            </a:r>
            <a:endParaRPr lang="fr-FR" b="1" dirty="0">
              <a:effectLst>
                <a:outerShdw blurRad="38100" dist="38100" dir="2700000" algn="tl">
                  <a:srgbClr val="000000">
                    <a:alpha val="43137"/>
                  </a:srgbClr>
                </a:outerShdw>
              </a:effectLst>
            </a:endParaRPr>
          </a:p>
        </p:txBody>
      </p:sp>
      <p:sp>
        <p:nvSpPr>
          <p:cNvPr id="7" name="Rectangle 6"/>
          <p:cNvSpPr/>
          <p:nvPr/>
        </p:nvSpPr>
        <p:spPr>
          <a:xfrm>
            <a:off x="5640020" y="4673828"/>
            <a:ext cx="1221640" cy="91623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effectLst>
                  <a:outerShdw blurRad="38100" dist="38100" dir="2700000" algn="tl">
                    <a:srgbClr val="000000">
                      <a:alpha val="43137"/>
                    </a:srgbClr>
                  </a:outerShdw>
                </a:effectLst>
              </a:rPr>
              <a:t>B</a:t>
            </a:r>
            <a:r>
              <a:rPr lang="fr-FR" dirty="0" smtClean="0"/>
              <a:t> </a:t>
            </a:r>
            <a:endParaRPr lang="fr-FR" dirty="0"/>
          </a:p>
        </p:txBody>
      </p:sp>
    </p:spTree>
    <p:extLst>
      <p:ext uri="{BB962C8B-B14F-4D97-AF65-F5344CB8AC3E}">
        <p14:creationId xmlns:p14="http://schemas.microsoft.com/office/powerpoint/2010/main" val="40941221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44758"/>
            <a:ext cx="9144000" cy="1754326"/>
          </a:xfrm>
          <a:prstGeom prst="rect">
            <a:avLst/>
          </a:prstGeom>
          <a:noFill/>
        </p:spPr>
        <p:txBody>
          <a:bodyPr wrap="square" rtlCol="0">
            <a:spAutoFit/>
          </a:bodyPr>
          <a:lstStyle/>
          <a:p>
            <a:pPr algn="ctr"/>
            <a:r>
              <a:rPr lang="fr-FR" sz="3600" b="1" dirty="0">
                <a:solidFill>
                  <a:schemeClr val="accent1">
                    <a:lumMod val="75000"/>
                  </a:schemeClr>
                </a:solidFill>
                <a:effectLst>
                  <a:outerShdw blurRad="38100" dist="38100" dir="2700000" algn="tl">
                    <a:srgbClr val="000000">
                      <a:alpha val="43137"/>
                    </a:srgbClr>
                  </a:outerShdw>
                </a:effectLst>
              </a:rPr>
              <a:t>Lesquelles de ces dents appartiennent au chien? Et lesquelles au cheval? Justifier votre réponse </a:t>
            </a:r>
          </a:p>
        </p:txBody>
      </p:sp>
      <p:sp>
        <p:nvSpPr>
          <p:cNvPr id="3" name="TextBox 2"/>
          <p:cNvSpPr txBox="1"/>
          <p:nvPr/>
        </p:nvSpPr>
        <p:spPr>
          <a:xfrm>
            <a:off x="2586835" y="833015"/>
            <a:ext cx="3206805" cy="1015663"/>
          </a:xfrm>
          <a:prstGeom prst="rect">
            <a:avLst/>
          </a:prstGeom>
          <a:noFill/>
        </p:spPr>
        <p:txBody>
          <a:bodyPr wrap="square" rtlCol="0">
            <a:spAutoFit/>
          </a:bodyPr>
          <a:lstStyle/>
          <a:p>
            <a:pPr algn="ctr"/>
            <a:r>
              <a:rPr lang="fr-FR" sz="6000" b="1" dirty="0">
                <a:solidFill>
                  <a:srgbClr val="D48902"/>
                </a:solidFill>
                <a:effectLst>
                  <a:outerShdw blurRad="38100" dist="38100" dir="2700000" algn="tl">
                    <a:srgbClr val="000000">
                      <a:alpha val="43137"/>
                    </a:srgbClr>
                  </a:outerShdw>
                </a:effectLst>
                <a:latin typeface="+mj-lt"/>
                <a:ea typeface="+mj-ea"/>
                <a:cs typeface="+mj-cs"/>
              </a:rPr>
              <a:t>Question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280" y="374900"/>
            <a:ext cx="2076450" cy="2209800"/>
          </a:xfrm>
          <a:prstGeom prst="rect">
            <a:avLst/>
          </a:prstGeom>
        </p:spPr>
      </p:pic>
    </p:spTree>
    <p:extLst>
      <p:ext uri="{BB962C8B-B14F-4D97-AF65-F5344CB8AC3E}">
        <p14:creationId xmlns:p14="http://schemas.microsoft.com/office/powerpoint/2010/main" val="714052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8315" y="370795"/>
            <a:ext cx="4374260" cy="1015663"/>
          </a:xfrm>
          <a:prstGeom prst="rect">
            <a:avLst/>
          </a:prstGeom>
          <a:noFill/>
        </p:spPr>
        <p:txBody>
          <a:bodyPr wrap="square" rtlCol="0">
            <a:spAutoFit/>
          </a:bodyPr>
          <a:lstStyle/>
          <a:p>
            <a:pPr algn="ctr"/>
            <a:r>
              <a:rPr lang="fr-FR" sz="6000" b="1" dirty="0">
                <a:solidFill>
                  <a:srgbClr val="D48902"/>
                </a:solidFill>
                <a:effectLst>
                  <a:outerShdw blurRad="38100" dist="38100" dir="2700000" algn="tl">
                    <a:srgbClr val="000000">
                      <a:alpha val="43137"/>
                    </a:srgbClr>
                  </a:outerShdw>
                </a:effectLst>
                <a:latin typeface="+mj-lt"/>
                <a:ea typeface="+mj-ea"/>
                <a:cs typeface="+mj-cs"/>
              </a:rPr>
              <a:t>Solution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0312" y="83507"/>
            <a:ext cx="2066925" cy="2209800"/>
          </a:xfrm>
          <a:prstGeom prst="rect">
            <a:avLst/>
          </a:prstGeom>
        </p:spPr>
      </p:pic>
      <p:sp>
        <p:nvSpPr>
          <p:cNvPr id="4" name="TextBox 3"/>
          <p:cNvSpPr txBox="1"/>
          <p:nvPr/>
        </p:nvSpPr>
        <p:spPr>
          <a:xfrm>
            <a:off x="0" y="2293307"/>
            <a:ext cx="9147237" cy="3046988"/>
          </a:xfrm>
          <a:prstGeom prst="rect">
            <a:avLst/>
          </a:prstGeom>
          <a:noFill/>
        </p:spPr>
        <p:txBody>
          <a:bodyPr wrap="square" rtlCol="0">
            <a:spAutoFit/>
          </a:bodyPr>
          <a:lstStyle/>
          <a:p>
            <a:pPr marL="285750" indent="-285750" algn="just">
              <a:buFont typeface="Wingdings" panose="05000000000000000000" pitchFamily="2" charset="2"/>
              <a:buChar char="ü"/>
            </a:pPr>
            <a:r>
              <a:rPr lang="fr-FR" sz="3200" b="1" dirty="0">
                <a:solidFill>
                  <a:schemeClr val="accent1">
                    <a:lumMod val="75000"/>
                  </a:schemeClr>
                </a:solidFill>
                <a:effectLst>
                  <a:outerShdw blurRad="38100" dist="38100" dir="2700000" algn="tl">
                    <a:srgbClr val="000000">
                      <a:alpha val="43137"/>
                    </a:srgbClr>
                  </a:outerShdw>
                </a:effectLst>
              </a:rPr>
              <a:t>La mâchoire qui possède des canines (A) est celle du chien et l’autre (B) celle du cheval.</a:t>
            </a:r>
          </a:p>
          <a:p>
            <a:pPr marL="285750" indent="-285750" algn="just">
              <a:buFont typeface="Wingdings" panose="05000000000000000000" pitchFamily="2" charset="2"/>
              <a:buChar char="ü"/>
            </a:pPr>
            <a:endParaRPr lang="fr-FR" sz="3200" b="1" dirty="0">
              <a:solidFill>
                <a:schemeClr val="accent1">
                  <a:lumMod val="75000"/>
                </a:schemeClr>
              </a:solidFill>
              <a:effectLst>
                <a:outerShdw blurRad="38100" dist="38100" dir="2700000" algn="tl">
                  <a:srgbClr val="000000">
                    <a:alpha val="43137"/>
                  </a:srgbClr>
                </a:outerShdw>
              </a:effectLst>
            </a:endParaRPr>
          </a:p>
          <a:p>
            <a:pPr marL="285750" indent="-285750" algn="just">
              <a:buFont typeface="Wingdings" panose="05000000000000000000" pitchFamily="2" charset="2"/>
              <a:buChar char="ü"/>
            </a:pPr>
            <a:r>
              <a:rPr lang="fr-FR" sz="3200" b="1" dirty="0">
                <a:solidFill>
                  <a:schemeClr val="accent1">
                    <a:lumMod val="75000"/>
                  </a:schemeClr>
                </a:solidFill>
                <a:effectLst>
                  <a:outerShdw blurRad="38100" dist="38100" dir="2700000" algn="tl">
                    <a:srgbClr val="000000">
                      <a:alpha val="43137"/>
                    </a:srgbClr>
                  </a:outerShdw>
                </a:effectLst>
              </a:rPr>
              <a:t>Le chien est un carnivore, donc il a besoin des canines pour déchirer la viande, alors que le cheval qui est un herbivore n’a pas besoin des canines. </a:t>
            </a:r>
          </a:p>
        </p:txBody>
      </p:sp>
    </p:spTree>
    <p:extLst>
      <p:ext uri="{BB962C8B-B14F-4D97-AF65-F5344CB8AC3E}">
        <p14:creationId xmlns:p14="http://schemas.microsoft.com/office/powerpoint/2010/main" val="38744644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b="1" dirty="0">
                <a:solidFill>
                  <a:srgbClr val="D48902"/>
                </a:solidFill>
                <a:effectLst>
                  <a:outerShdw blurRad="38100" dist="38100" dir="2700000" algn="tl">
                    <a:srgbClr val="000000">
                      <a:alpha val="43137"/>
                    </a:srgbClr>
                  </a:outerShdw>
                </a:effectLst>
              </a:rPr>
              <a:t>Mâchoires: Cheval, Chien</a:t>
            </a:r>
            <a:endParaRPr lang="fr-FR"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1670" y="1596540"/>
            <a:ext cx="3664920" cy="397033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38700" y="1596540"/>
            <a:ext cx="3398220" cy="3970329"/>
          </a:xfrm>
        </p:spPr>
      </p:pic>
    </p:spTree>
    <p:extLst>
      <p:ext uri="{BB962C8B-B14F-4D97-AF65-F5344CB8AC3E}">
        <p14:creationId xmlns:p14="http://schemas.microsoft.com/office/powerpoint/2010/main" val="38477039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algn="ctr">
              <a:buFont typeface="+mj-lt"/>
              <a:buAutoNum type="romanUcPeriod"/>
            </a:pPr>
            <a:r>
              <a:rPr lang="fr-FR" b="1" dirty="0" smtClean="0">
                <a:effectLst>
                  <a:outerShdw blurRad="38100" dist="38100" dir="2700000" algn="tl">
                    <a:srgbClr val="000000">
                      <a:alpha val="43137"/>
                    </a:srgbClr>
                  </a:outerShdw>
                </a:effectLst>
              </a:rPr>
              <a:t>Choisir </a:t>
            </a:r>
            <a:r>
              <a:rPr lang="en-US" b="1" dirty="0" smtClean="0">
                <a:effectLst>
                  <a:outerShdw blurRad="38100" dist="38100" dir="2700000" algn="tl">
                    <a:srgbClr val="000000">
                      <a:alpha val="43137"/>
                    </a:srgbClr>
                  </a:outerShdw>
                </a:effectLst>
              </a:rPr>
              <a:t> la bonne </a:t>
            </a:r>
            <a:r>
              <a:rPr lang="fr-FR" b="1" dirty="0" smtClean="0">
                <a:effectLst>
                  <a:outerShdw blurRad="38100" dist="38100" dir="2700000" algn="tl">
                    <a:srgbClr val="000000">
                      <a:alpha val="43137"/>
                    </a:srgbClr>
                  </a:outerShdw>
                </a:effectLst>
              </a:rPr>
              <a:t>réponse</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514350" indent="-514350" algn="ctr">
              <a:buFont typeface="+mj-lt"/>
              <a:buAutoNum type="arabicPeriod"/>
            </a:pPr>
            <a:r>
              <a:rPr lang="en-US" sz="3600" b="1" dirty="0" smtClean="0">
                <a:solidFill>
                  <a:schemeClr val="accent1">
                    <a:lumMod val="75000"/>
                  </a:schemeClr>
                </a:solidFill>
                <a:effectLst>
                  <a:outerShdw blurRad="38100" dist="38100" dir="2700000" algn="tl">
                    <a:srgbClr val="000000">
                      <a:alpha val="43137"/>
                    </a:srgbClr>
                  </a:outerShdw>
                </a:effectLst>
              </a:rPr>
              <a:t>Je </a:t>
            </a:r>
            <a:r>
              <a:rPr lang="fr-FR" sz="3600" b="1" dirty="0" smtClean="0">
                <a:solidFill>
                  <a:schemeClr val="accent1">
                    <a:lumMod val="75000"/>
                  </a:schemeClr>
                </a:solidFill>
                <a:effectLst>
                  <a:outerShdw blurRad="38100" dist="38100" dir="2700000" algn="tl">
                    <a:srgbClr val="000000">
                      <a:alpha val="43137"/>
                    </a:srgbClr>
                  </a:outerShdw>
                </a:effectLst>
              </a:rPr>
              <a:t>suis</a:t>
            </a:r>
            <a:r>
              <a:rPr lang="en-US" sz="3600" b="1" dirty="0" smtClean="0">
                <a:solidFill>
                  <a:schemeClr val="accent1">
                    <a:lumMod val="75000"/>
                  </a:schemeClr>
                </a:solidFill>
                <a:effectLst>
                  <a:outerShdw blurRad="38100" dist="38100" dir="2700000" algn="tl">
                    <a:srgbClr val="000000">
                      <a:alpha val="43137"/>
                    </a:srgbClr>
                  </a:outerShdw>
                </a:effectLst>
              </a:rPr>
              <a:t> un herbivore, je mange:</a:t>
            </a:r>
          </a:p>
          <a:p>
            <a:pPr marL="0" indent="0">
              <a:buNone/>
            </a:pPr>
            <a:endParaRPr lang="en-US" dirty="0" smtClean="0"/>
          </a:p>
          <a:p>
            <a:endParaRPr lang="en-US" dirty="0"/>
          </a:p>
        </p:txBody>
      </p:sp>
      <p:pic>
        <p:nvPicPr>
          <p:cNvPr id="7" name="Picture 16">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705" y="2470228"/>
            <a:ext cx="2974608" cy="251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MCj039707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543800" y="533400"/>
            <a:ext cx="1371600" cy="1358900"/>
          </a:xfrm>
          <a:prstGeom prst="rect">
            <a:avLst/>
          </a:prstGeom>
          <a:effectLst>
            <a:outerShdw dist="35921" dir="2700000" algn="ctr" rotWithShape="0">
              <a:srgbClr val="808080">
                <a:alpha val="99962"/>
              </a:srgbClr>
            </a:outerShdw>
          </a:effectLst>
        </p:spPr>
      </p:pic>
      <p:pic>
        <p:nvPicPr>
          <p:cNvPr id="10" name="Picture 16">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080" y="2457702"/>
            <a:ext cx="330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015280" y="6024985"/>
            <a:ext cx="1900120" cy="369332"/>
          </a:xfrm>
          <a:prstGeom prst="rect">
            <a:avLst/>
          </a:prstGeom>
          <a:noFill/>
        </p:spPr>
        <p:txBody>
          <a:bodyPr wrap="square" rtlCol="0">
            <a:spAutoFit/>
          </a:bodyPr>
          <a:lstStyle/>
          <a:p>
            <a:r>
              <a:rPr lang="fr-FR" dirty="0" smtClean="0"/>
              <a:t>1 </a:t>
            </a:r>
            <a:r>
              <a:rPr lang="fr-FR" dirty="0" smtClean="0">
                <a:hlinkClick r:id="rId7" action="ppaction://hlinksldjump"/>
              </a:rPr>
              <a:t>2</a:t>
            </a:r>
            <a:r>
              <a:rPr lang="fr-FR" dirty="0" smtClean="0"/>
              <a:t> </a:t>
            </a:r>
            <a:r>
              <a:rPr lang="fr-FR" dirty="0" smtClean="0">
                <a:hlinkClick r:id="rId8" action="ppaction://hlinksldjump"/>
              </a:rPr>
              <a:t>3</a:t>
            </a:r>
            <a:r>
              <a:rPr lang="fr-FR" dirty="0" smtClean="0"/>
              <a:t> </a:t>
            </a:r>
            <a:r>
              <a:rPr lang="fr-FR" dirty="0" smtClean="0">
                <a:hlinkClick r:id="rId9" action="ppaction://hlinksldjump"/>
              </a:rPr>
              <a:t>4</a:t>
            </a:r>
            <a:r>
              <a:rPr lang="fr-FR" dirty="0" smtClean="0"/>
              <a:t> </a:t>
            </a:r>
            <a:r>
              <a:rPr lang="fr-FR" dirty="0" smtClean="0">
                <a:hlinkClick r:id="rId10" action="ppaction://hlinksldjump"/>
              </a:rPr>
              <a:t>5</a:t>
            </a:r>
            <a:r>
              <a:rPr lang="fr-FR" dirty="0" smtClean="0"/>
              <a:t> </a:t>
            </a:r>
            <a:r>
              <a:rPr lang="fr-FR" dirty="0" smtClean="0">
                <a:hlinkClick r:id="rId11" action="ppaction://hlinksldjump"/>
              </a:rPr>
              <a:t>6</a:t>
            </a:r>
            <a:r>
              <a:rPr lang="fr-FR" dirty="0" smtClean="0"/>
              <a:t> </a:t>
            </a:r>
            <a:endParaRPr lang="fr-FR" dirty="0"/>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sz="6000" b="1" dirty="0">
                <a:effectLst>
                  <a:outerShdw blurRad="38100" dist="38100" dir="2700000" algn="tl">
                    <a:srgbClr val="000000">
                      <a:alpha val="43137"/>
                    </a:srgbClr>
                  </a:outerShdw>
                </a:effectLst>
              </a:rPr>
              <a:t>Mâchoires: Ours </a:t>
            </a:r>
          </a:p>
        </p:txBody>
      </p:sp>
      <p:sp>
        <p:nvSpPr>
          <p:cNvPr id="3" name="Content Placeholder 2"/>
          <p:cNvSpPr>
            <a:spLocks noGrp="1"/>
          </p:cNvSpPr>
          <p:nvPr>
            <p:ph idx="1"/>
          </p:nvPr>
        </p:nvSpPr>
        <p:spPr/>
        <p:txBody>
          <a:bodyPr>
            <a:normAutofit/>
          </a:bodyPr>
          <a:lstStyle/>
          <a:p>
            <a:pPr marL="0" indent="0" algn="ctr">
              <a:buNone/>
            </a:pPr>
            <a:r>
              <a:rPr lang="fr-FR" sz="3200" b="1" dirty="0">
                <a:solidFill>
                  <a:schemeClr val="accent1">
                    <a:lumMod val="75000"/>
                  </a:schemeClr>
                </a:solidFill>
                <a:effectLst>
                  <a:outerShdw blurRad="38100" dist="38100" dir="2700000" algn="tl">
                    <a:srgbClr val="000000">
                      <a:alpha val="43137"/>
                    </a:srgbClr>
                  </a:outerShdw>
                </a:effectLst>
              </a:rPr>
              <a:t>L’ours est un omnivore, est ce que le type de ses dents le prouve</a:t>
            </a:r>
            <a:r>
              <a:rPr lang="fr-FR" sz="3200" b="1" dirty="0" smtClean="0">
                <a:solidFill>
                  <a:schemeClr val="accent1">
                    <a:lumMod val="75000"/>
                  </a:schemeClr>
                </a:solidFill>
                <a:effectLst>
                  <a:outerShdw blurRad="38100" dist="38100" dir="2700000" algn="tl">
                    <a:srgbClr val="000000">
                      <a:alpha val="43137"/>
                    </a:srgbClr>
                  </a:outerShdw>
                </a:effectLst>
              </a:rPr>
              <a:t>?? </a:t>
            </a:r>
          </a:p>
          <a:p>
            <a:pPr marL="0" indent="0" algn="ctr">
              <a:buNone/>
            </a:pPr>
            <a:endParaRPr lang="fr-FR" sz="3200" b="1" dirty="0">
              <a:solidFill>
                <a:schemeClr val="accent1">
                  <a:lumMod val="7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785" y="2818180"/>
            <a:ext cx="6715824" cy="2525040"/>
          </a:xfrm>
          <a:prstGeom prst="rect">
            <a:avLst/>
          </a:prstGeom>
        </p:spPr>
      </p:pic>
    </p:spTree>
    <p:extLst>
      <p:ext uri="{BB962C8B-B14F-4D97-AF65-F5344CB8AC3E}">
        <p14:creationId xmlns:p14="http://schemas.microsoft.com/office/powerpoint/2010/main" val="24384729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3310" y="184389"/>
            <a:ext cx="4139221" cy="1015663"/>
          </a:xfrm>
          <a:prstGeom prst="rect">
            <a:avLst/>
          </a:prstGeom>
          <a:noFill/>
        </p:spPr>
        <p:txBody>
          <a:bodyPr wrap="square" rtlCol="0">
            <a:spAutoFit/>
          </a:bodyPr>
          <a:lstStyle/>
          <a:p>
            <a:pPr algn="ctr"/>
            <a:r>
              <a:rPr lang="fr-FR" sz="6000" b="1" dirty="0">
                <a:solidFill>
                  <a:srgbClr val="D48902"/>
                </a:solidFill>
                <a:effectLst>
                  <a:outerShdw blurRad="38100" dist="38100" dir="2700000" algn="tl">
                    <a:srgbClr val="000000">
                      <a:alpha val="43137"/>
                    </a:srgbClr>
                  </a:outerShdw>
                </a:effectLst>
                <a:latin typeface="+mj-lt"/>
                <a:ea typeface="+mj-ea"/>
                <a:cs typeface="+mj-cs"/>
              </a:rPr>
              <a:t>Solution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0312" y="83507"/>
            <a:ext cx="2066925" cy="2209800"/>
          </a:xfrm>
          <a:prstGeom prst="rect">
            <a:avLst/>
          </a:prstGeom>
        </p:spPr>
      </p:pic>
      <p:sp>
        <p:nvSpPr>
          <p:cNvPr id="4" name="TextBox 3"/>
          <p:cNvSpPr txBox="1"/>
          <p:nvPr/>
        </p:nvSpPr>
        <p:spPr>
          <a:xfrm>
            <a:off x="-61505" y="985720"/>
            <a:ext cx="7817513" cy="1754326"/>
          </a:xfrm>
          <a:prstGeom prst="rect">
            <a:avLst/>
          </a:prstGeom>
          <a:noFill/>
        </p:spPr>
        <p:txBody>
          <a:bodyPr wrap="square" rtlCol="0">
            <a:spAutoFit/>
          </a:bodyPr>
          <a:lstStyle/>
          <a:p>
            <a:pPr marL="571500" indent="-571500">
              <a:buFont typeface="Wingdings" panose="05000000000000000000" pitchFamily="2" charset="2"/>
              <a:buChar char="ü"/>
            </a:pPr>
            <a:r>
              <a:rPr lang="fr-FR" sz="3600" b="1" dirty="0">
                <a:solidFill>
                  <a:schemeClr val="accent1">
                    <a:lumMod val="75000"/>
                  </a:schemeClr>
                </a:solidFill>
                <a:effectLst>
                  <a:outerShdw blurRad="38100" dist="38100" dir="2700000" algn="tl">
                    <a:srgbClr val="000000">
                      <a:alpha val="43137"/>
                    </a:srgbClr>
                  </a:outerShdw>
                </a:effectLst>
              </a:rPr>
              <a:t>Oui, car la figure montre que dans la </a:t>
            </a:r>
            <a:r>
              <a:rPr lang="fr-FR" sz="3600" b="1" dirty="0" smtClean="0">
                <a:solidFill>
                  <a:schemeClr val="accent1">
                    <a:lumMod val="75000"/>
                  </a:schemeClr>
                </a:solidFill>
                <a:effectLst>
                  <a:outerShdw blurRad="38100" dist="38100" dir="2700000" algn="tl">
                    <a:srgbClr val="000000">
                      <a:alpha val="43137"/>
                    </a:srgbClr>
                  </a:outerShdw>
                </a:effectLst>
              </a:rPr>
              <a:t>mâchoire </a:t>
            </a:r>
            <a:r>
              <a:rPr lang="fr-FR" sz="3600" b="1" dirty="0">
                <a:solidFill>
                  <a:schemeClr val="accent1">
                    <a:lumMod val="75000"/>
                  </a:schemeClr>
                </a:solidFill>
                <a:effectLst>
                  <a:outerShdw blurRad="38100" dist="38100" dir="2700000" algn="tl">
                    <a:srgbClr val="000000">
                      <a:alpha val="43137"/>
                    </a:srgbClr>
                  </a:outerShdw>
                </a:effectLst>
              </a:rPr>
              <a:t>de l’ours il y a des canines, des incisives et  des molaires</a:t>
            </a:r>
            <a:r>
              <a:rPr lang="fr-FR" sz="2000" dirty="0" smtClean="0"/>
              <a:t>. </a:t>
            </a:r>
            <a:endParaRPr lang="fr-FR"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763" y="3123590"/>
            <a:ext cx="4972127" cy="2038045"/>
          </a:xfrm>
          <a:prstGeom prst="rect">
            <a:avLst/>
          </a:prstGeom>
        </p:spPr>
      </p:pic>
    </p:spTree>
    <p:extLst>
      <p:ext uri="{BB962C8B-B14F-4D97-AF65-F5344CB8AC3E}">
        <p14:creationId xmlns:p14="http://schemas.microsoft.com/office/powerpoint/2010/main" val="15074092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3" y="9253"/>
            <a:ext cx="8229600" cy="1143000"/>
          </a:xfrm>
        </p:spPr>
        <p:txBody>
          <a:bodyPr>
            <a:noAutofit/>
          </a:bodyPr>
          <a:lstStyle/>
          <a:p>
            <a:pPr algn="ctr"/>
            <a:r>
              <a:rPr lang="fr-FR" sz="4400" b="1" dirty="0">
                <a:effectLst>
                  <a:outerShdw blurRad="38100" dist="38100" dir="2700000" algn="tl">
                    <a:srgbClr val="000000">
                      <a:alpha val="43137"/>
                    </a:srgbClr>
                  </a:outerShdw>
                </a:effectLst>
              </a:rPr>
              <a:t>Et si l’animal était un </a:t>
            </a:r>
            <a:r>
              <a:rPr lang="fr-FR" sz="4400" b="1" dirty="0" smtClean="0">
                <a:effectLst>
                  <a:outerShdw blurRad="38100" dist="38100" dir="2700000" algn="tl">
                    <a:srgbClr val="000000">
                      <a:alpha val="43137"/>
                    </a:srgbClr>
                  </a:outerShdw>
                </a:effectLst>
              </a:rPr>
              <a:t>oiseau?</a:t>
            </a:r>
            <a:endParaRPr lang="fr-FR"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20014"/>
            <a:ext cx="8229600" cy="4525963"/>
          </a:xfrm>
        </p:spPr>
        <p:txBody>
          <a:bodyPr/>
          <a:lstStyle/>
          <a:p>
            <a:pPr marL="0" indent="0">
              <a:buNone/>
            </a:pPr>
            <a:r>
              <a:rPr lang="fr-FR" b="1" dirty="0" smtClean="0">
                <a:solidFill>
                  <a:schemeClr val="accent1"/>
                </a:solidFill>
                <a:effectLst>
                  <a:outerShdw blurRad="38100" dist="38100" dir="2700000" algn="tl">
                    <a:srgbClr val="000000">
                      <a:alpha val="43137"/>
                    </a:srgbClr>
                  </a:outerShdw>
                </a:effectLst>
              </a:rPr>
              <a:t>Observer  les photos suivantes </a:t>
            </a:r>
          </a:p>
          <a:p>
            <a:pPr marL="0" indent="0">
              <a:buNone/>
            </a:pPr>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245" y="69490"/>
            <a:ext cx="1679755" cy="17876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806" y="1459702"/>
            <a:ext cx="2607833" cy="24274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43835"/>
            <a:ext cx="2958328" cy="24432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9050" y="1443835"/>
            <a:ext cx="2205072" cy="244328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2518" y="4039821"/>
            <a:ext cx="3734410" cy="2818179"/>
          </a:xfrm>
          <a:prstGeom prst="rect">
            <a:avLst/>
          </a:prstGeom>
        </p:spPr>
      </p:pic>
    </p:spTree>
    <p:extLst>
      <p:ext uri="{BB962C8B-B14F-4D97-AF65-F5344CB8AC3E}">
        <p14:creationId xmlns:p14="http://schemas.microsoft.com/office/powerpoint/2010/main" val="3238225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12"/>
            <a:ext cx="9144000" cy="646331"/>
          </a:xfrm>
          <a:prstGeom prst="rect">
            <a:avLst/>
          </a:prstGeom>
          <a:noFill/>
        </p:spPr>
        <p:txBody>
          <a:bodyPr wrap="square" rtlCol="0">
            <a:spAutoFit/>
          </a:bodyPr>
          <a:lstStyle/>
          <a:p>
            <a:r>
              <a:rPr lang="fr-FR" sz="3600" b="1" dirty="0">
                <a:solidFill>
                  <a:schemeClr val="accent1">
                    <a:lumMod val="75000"/>
                  </a:schemeClr>
                </a:solidFill>
                <a:effectLst>
                  <a:outerShdw blurRad="38100" dist="38100" dir="2700000" algn="tl">
                    <a:srgbClr val="000000">
                      <a:alpha val="43137"/>
                    </a:srgbClr>
                  </a:outerShdw>
                </a:effectLst>
              </a:rPr>
              <a:t>Qu’est ce que vous avez remarqué? </a:t>
            </a:r>
          </a:p>
        </p:txBody>
      </p:sp>
      <p:sp>
        <p:nvSpPr>
          <p:cNvPr id="3" name="Rectangle 2"/>
          <p:cNvSpPr/>
          <p:nvPr/>
        </p:nvSpPr>
        <p:spPr>
          <a:xfrm>
            <a:off x="754375" y="604036"/>
            <a:ext cx="7931510" cy="69960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effectLst>
                  <a:outerShdw blurRad="38100" dist="38100" dir="2700000" algn="tl">
                    <a:srgbClr val="000000">
                      <a:alpha val="43137"/>
                    </a:srgbClr>
                  </a:outerShdw>
                </a:effectLst>
              </a:rPr>
              <a:t>Les oiseaux ne possèdent pas de dents.</a:t>
            </a:r>
          </a:p>
        </p:txBody>
      </p:sp>
      <p:sp>
        <p:nvSpPr>
          <p:cNvPr id="4" name="TextBox 3"/>
          <p:cNvSpPr txBox="1"/>
          <p:nvPr/>
        </p:nvSpPr>
        <p:spPr>
          <a:xfrm>
            <a:off x="0" y="1443835"/>
            <a:ext cx="7778805" cy="646331"/>
          </a:xfrm>
          <a:prstGeom prst="rect">
            <a:avLst/>
          </a:prstGeom>
          <a:noFill/>
        </p:spPr>
        <p:txBody>
          <a:bodyPr wrap="square" rtlCol="0">
            <a:spAutoFit/>
          </a:bodyPr>
          <a:lstStyle/>
          <a:p>
            <a:r>
              <a:rPr lang="fr-FR" sz="3600" b="1" dirty="0">
                <a:solidFill>
                  <a:schemeClr val="accent1">
                    <a:lumMod val="75000"/>
                  </a:schemeClr>
                </a:solidFill>
                <a:effectLst>
                  <a:outerShdw blurRad="38100" dist="38100" dir="2700000" algn="tl">
                    <a:srgbClr val="000000">
                      <a:alpha val="43137"/>
                    </a:srgbClr>
                  </a:outerShdw>
                </a:effectLst>
              </a:rPr>
              <a:t>Donc, qu’est ce </a:t>
            </a:r>
            <a:r>
              <a:rPr lang="fr-FR" sz="3600" b="1" dirty="0" smtClean="0">
                <a:solidFill>
                  <a:schemeClr val="accent1">
                    <a:lumMod val="75000"/>
                  </a:schemeClr>
                </a:solidFill>
                <a:effectLst>
                  <a:outerShdw blurRad="38100" dist="38100" dir="2700000" algn="tl">
                    <a:srgbClr val="000000">
                      <a:alpha val="43137"/>
                    </a:srgbClr>
                  </a:outerShdw>
                </a:effectLst>
              </a:rPr>
              <a:t>qu’ils </a:t>
            </a:r>
            <a:r>
              <a:rPr lang="fr-FR" sz="3600" b="1" dirty="0">
                <a:solidFill>
                  <a:schemeClr val="accent1">
                    <a:lumMod val="75000"/>
                  </a:schemeClr>
                </a:solidFill>
                <a:effectLst>
                  <a:outerShdw blurRad="38100" dist="38100" dir="2700000" algn="tl">
                    <a:srgbClr val="000000">
                      <a:alpha val="43137"/>
                    </a:srgbClr>
                  </a:outerShdw>
                </a:effectLst>
              </a:rPr>
              <a:t>possèdent? </a:t>
            </a:r>
          </a:p>
        </p:txBody>
      </p:sp>
      <p:sp>
        <p:nvSpPr>
          <p:cNvPr id="5" name="Rectangle 4"/>
          <p:cNvSpPr/>
          <p:nvPr/>
        </p:nvSpPr>
        <p:spPr>
          <a:xfrm>
            <a:off x="754375" y="2207360"/>
            <a:ext cx="7931509" cy="76352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effectLst>
                  <a:outerShdw blurRad="38100" dist="38100" dir="2700000" algn="tl">
                    <a:srgbClr val="000000">
                      <a:alpha val="43137"/>
                    </a:srgbClr>
                  </a:outerShdw>
                </a:effectLst>
              </a:rPr>
              <a:t>Un bec qui joue lui-même le rôle de dents. </a:t>
            </a:r>
          </a:p>
        </p:txBody>
      </p:sp>
      <p:sp>
        <p:nvSpPr>
          <p:cNvPr id="6" name="TextBox 5"/>
          <p:cNvSpPr txBox="1"/>
          <p:nvPr/>
        </p:nvSpPr>
        <p:spPr>
          <a:xfrm>
            <a:off x="0" y="3276295"/>
            <a:ext cx="9144000" cy="646331"/>
          </a:xfrm>
          <a:prstGeom prst="rect">
            <a:avLst/>
          </a:prstGeom>
          <a:noFill/>
        </p:spPr>
        <p:txBody>
          <a:bodyPr wrap="square" rtlCol="0">
            <a:spAutoFit/>
          </a:bodyPr>
          <a:lstStyle/>
          <a:p>
            <a:r>
              <a:rPr lang="fr-FR" sz="3600" b="1" dirty="0">
                <a:solidFill>
                  <a:schemeClr val="accent1">
                    <a:lumMod val="75000"/>
                  </a:schemeClr>
                </a:solidFill>
                <a:effectLst>
                  <a:outerShdw blurRad="38100" dist="38100" dir="2700000" algn="tl">
                    <a:srgbClr val="000000">
                      <a:alpha val="43137"/>
                    </a:srgbClr>
                  </a:outerShdw>
                </a:effectLst>
              </a:rPr>
              <a:t>Est-ce que tous les becs sont les même? </a:t>
            </a:r>
          </a:p>
        </p:txBody>
      </p:sp>
      <p:sp>
        <p:nvSpPr>
          <p:cNvPr id="7" name="Rectangle 6"/>
          <p:cNvSpPr/>
          <p:nvPr/>
        </p:nvSpPr>
        <p:spPr>
          <a:xfrm>
            <a:off x="2586835" y="4293824"/>
            <a:ext cx="2748690" cy="6108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effectLst>
                  <a:outerShdw blurRad="38100" dist="38100" dir="2700000" algn="tl">
                    <a:srgbClr val="000000">
                      <a:alpha val="43137"/>
                    </a:srgbClr>
                  </a:outerShdw>
                </a:effectLst>
              </a:rPr>
              <a:t>Non </a:t>
            </a:r>
          </a:p>
        </p:txBody>
      </p:sp>
    </p:spTree>
    <p:extLst>
      <p:ext uri="{BB962C8B-B14F-4D97-AF65-F5344CB8AC3E}">
        <p14:creationId xmlns:p14="http://schemas.microsoft.com/office/powerpoint/2010/main" val="23175786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arn(inVertic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barn(inVertical)">
                                      <p:cBhvr>
                                        <p:cTn id="53" dur="500"/>
                                        <p:tgtEl>
                                          <p:spTgt spid="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80">
                                          <p:stCondLst>
                                            <p:cond delay="0"/>
                                          </p:stCondLst>
                                        </p:cTn>
                                        <p:tgtEl>
                                          <p:spTgt spid="7"/>
                                        </p:tgtEl>
                                      </p:cBhvr>
                                    </p:animEffect>
                                    <p:anim calcmode="lin" valueType="num">
                                      <p:cBhvr>
                                        <p:cTn id="5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4" dur="26">
                                          <p:stCondLst>
                                            <p:cond delay="650"/>
                                          </p:stCondLst>
                                        </p:cTn>
                                        <p:tgtEl>
                                          <p:spTgt spid="7"/>
                                        </p:tgtEl>
                                      </p:cBhvr>
                                      <p:to x="100000" y="60000"/>
                                    </p:animScale>
                                    <p:animScale>
                                      <p:cBhvr>
                                        <p:cTn id="65" dur="166" decel="50000">
                                          <p:stCondLst>
                                            <p:cond delay="676"/>
                                          </p:stCondLst>
                                        </p:cTn>
                                        <p:tgtEl>
                                          <p:spTgt spid="7"/>
                                        </p:tgtEl>
                                      </p:cBhvr>
                                      <p:to x="100000" y="100000"/>
                                    </p:animScale>
                                    <p:animScale>
                                      <p:cBhvr>
                                        <p:cTn id="66" dur="26">
                                          <p:stCondLst>
                                            <p:cond delay="1312"/>
                                          </p:stCondLst>
                                        </p:cTn>
                                        <p:tgtEl>
                                          <p:spTgt spid="7"/>
                                        </p:tgtEl>
                                      </p:cBhvr>
                                      <p:to x="100000" y="80000"/>
                                    </p:animScale>
                                    <p:animScale>
                                      <p:cBhvr>
                                        <p:cTn id="67" dur="166" decel="50000">
                                          <p:stCondLst>
                                            <p:cond delay="1338"/>
                                          </p:stCondLst>
                                        </p:cTn>
                                        <p:tgtEl>
                                          <p:spTgt spid="7"/>
                                        </p:tgtEl>
                                      </p:cBhvr>
                                      <p:to x="100000" y="100000"/>
                                    </p:animScale>
                                    <p:animScale>
                                      <p:cBhvr>
                                        <p:cTn id="68" dur="26">
                                          <p:stCondLst>
                                            <p:cond delay="1642"/>
                                          </p:stCondLst>
                                        </p:cTn>
                                        <p:tgtEl>
                                          <p:spTgt spid="7"/>
                                        </p:tgtEl>
                                      </p:cBhvr>
                                      <p:to x="100000" y="90000"/>
                                    </p:animScale>
                                    <p:animScale>
                                      <p:cBhvr>
                                        <p:cTn id="69" dur="166" decel="50000">
                                          <p:stCondLst>
                                            <p:cond delay="1668"/>
                                          </p:stCondLst>
                                        </p:cTn>
                                        <p:tgtEl>
                                          <p:spTgt spid="7"/>
                                        </p:tgtEl>
                                      </p:cBhvr>
                                      <p:to x="100000" y="100000"/>
                                    </p:animScale>
                                    <p:animScale>
                                      <p:cBhvr>
                                        <p:cTn id="70" dur="26">
                                          <p:stCondLst>
                                            <p:cond delay="1808"/>
                                          </p:stCondLst>
                                        </p:cTn>
                                        <p:tgtEl>
                                          <p:spTgt spid="7"/>
                                        </p:tgtEl>
                                      </p:cBhvr>
                                      <p:to x="100000" y="95000"/>
                                    </p:animScale>
                                    <p:animScale>
                                      <p:cBhvr>
                                        <p:cTn id="7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3310" y="0"/>
            <a:ext cx="4886560" cy="646331"/>
          </a:xfrm>
          <a:prstGeom prst="rect">
            <a:avLst/>
          </a:prstGeom>
          <a:noFill/>
        </p:spPr>
        <p:txBody>
          <a:bodyPr wrap="square" rtlCol="0">
            <a:spAutoFit/>
          </a:bodyPr>
          <a:lstStyle/>
          <a:p>
            <a:pPr algn="ctr"/>
            <a:r>
              <a:rPr lang="fr-FR" sz="3600" b="1" dirty="0">
                <a:solidFill>
                  <a:srgbClr val="D48902"/>
                </a:solidFill>
                <a:effectLst>
                  <a:outerShdw blurRad="38100" dist="38100" dir="2700000" algn="tl">
                    <a:srgbClr val="000000">
                      <a:alpha val="43137"/>
                    </a:srgbClr>
                  </a:outerShdw>
                </a:effectLst>
                <a:latin typeface="+mj-lt"/>
                <a:ea typeface="+mj-ea"/>
                <a:cs typeface="+mj-cs"/>
              </a:rPr>
              <a:t>Lisez le texte suivant: </a:t>
            </a:r>
          </a:p>
        </p:txBody>
      </p:sp>
      <p:sp>
        <p:nvSpPr>
          <p:cNvPr id="3" name="TextBox 2"/>
          <p:cNvSpPr txBox="1"/>
          <p:nvPr/>
        </p:nvSpPr>
        <p:spPr>
          <a:xfrm>
            <a:off x="0" y="833015"/>
            <a:ext cx="9144000" cy="4524315"/>
          </a:xfrm>
          <a:prstGeom prst="rect">
            <a:avLst/>
          </a:prstGeom>
          <a:noFill/>
        </p:spPr>
        <p:txBody>
          <a:bodyPr wrap="square" rtlCol="0">
            <a:spAutoFit/>
          </a:bodyPr>
          <a:lstStyle/>
          <a:p>
            <a:pPr algn="just"/>
            <a:r>
              <a:rPr lang="fr-FR" sz="3600" b="1" dirty="0">
                <a:solidFill>
                  <a:schemeClr val="accent1">
                    <a:lumMod val="75000"/>
                  </a:schemeClr>
                </a:solidFill>
                <a:effectLst>
                  <a:outerShdw blurRad="38100" dist="38100" dir="2700000" algn="tl">
                    <a:srgbClr val="000000">
                      <a:alpha val="43137"/>
                    </a:srgbClr>
                  </a:outerShdw>
                </a:effectLst>
              </a:rPr>
              <a:t>Le bec de l’aigle est tranchant et crochu pour couper et </a:t>
            </a:r>
            <a:r>
              <a:rPr lang="fr-FR" sz="3600" b="1" dirty="0" smtClean="0">
                <a:solidFill>
                  <a:schemeClr val="accent1">
                    <a:lumMod val="75000"/>
                  </a:schemeClr>
                </a:solidFill>
                <a:effectLst>
                  <a:outerShdw blurRad="38100" dist="38100" dir="2700000" algn="tl">
                    <a:srgbClr val="000000">
                      <a:alpha val="43137"/>
                    </a:srgbClr>
                  </a:outerShdw>
                </a:effectLst>
              </a:rPr>
              <a:t>déchiqueter </a:t>
            </a:r>
            <a:r>
              <a:rPr lang="fr-FR" sz="3600" b="1" dirty="0">
                <a:solidFill>
                  <a:schemeClr val="accent1">
                    <a:lumMod val="75000"/>
                  </a:schemeClr>
                </a:solidFill>
                <a:effectLst>
                  <a:outerShdw blurRad="38100" dist="38100" dir="2700000" algn="tl">
                    <a:srgbClr val="000000">
                      <a:alpha val="43137"/>
                    </a:srgbClr>
                  </a:outerShdw>
                </a:effectLst>
              </a:rPr>
              <a:t>les proies. Le bec de la poule est arrondi car elle mange l’herbe, les vers et les graines… le bec des canards est plat avec des dents sur le bord pour saisir le poisson et l’empêcher de fuir. Le bec du pic vert est long, fin et pointu pour trouer le bois et piquer les vers et les larves d’insectes.   </a:t>
            </a:r>
          </a:p>
        </p:txBody>
      </p:sp>
    </p:spTree>
    <p:extLst>
      <p:ext uri="{BB962C8B-B14F-4D97-AF65-F5344CB8AC3E}">
        <p14:creationId xmlns:p14="http://schemas.microsoft.com/office/powerpoint/2010/main" val="36793167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6835" y="0"/>
            <a:ext cx="3512215" cy="646331"/>
          </a:xfrm>
          <a:prstGeom prst="rect">
            <a:avLst/>
          </a:prstGeom>
          <a:noFill/>
        </p:spPr>
        <p:txBody>
          <a:bodyPr wrap="square" rtlCol="0">
            <a:spAutoFit/>
          </a:bodyPr>
          <a:lstStyle/>
          <a:p>
            <a:pPr algn="ctr"/>
            <a:r>
              <a:rPr lang="fr-FR" sz="3600" b="1" dirty="0">
                <a:solidFill>
                  <a:srgbClr val="D48902"/>
                </a:solidFill>
                <a:effectLst>
                  <a:outerShdw blurRad="38100" dist="38100" dir="2700000" algn="tl">
                    <a:srgbClr val="000000">
                      <a:alpha val="43137"/>
                    </a:srgbClr>
                  </a:outerShdw>
                </a:effectLst>
                <a:latin typeface="+mj-lt"/>
                <a:ea typeface="+mj-ea"/>
                <a:cs typeface="+mj-cs"/>
              </a:rPr>
              <a:t>Question </a:t>
            </a:r>
          </a:p>
        </p:txBody>
      </p:sp>
      <p:sp>
        <p:nvSpPr>
          <p:cNvPr id="4" name="TextBox 3"/>
          <p:cNvSpPr txBox="1"/>
          <p:nvPr/>
        </p:nvSpPr>
        <p:spPr>
          <a:xfrm>
            <a:off x="0" y="646331"/>
            <a:ext cx="9144000" cy="492443"/>
          </a:xfrm>
          <a:prstGeom prst="rect">
            <a:avLst/>
          </a:prstGeom>
          <a:noFill/>
        </p:spPr>
        <p:txBody>
          <a:bodyPr wrap="square" rtlCol="0">
            <a:spAutoFit/>
          </a:bodyPr>
          <a:lstStyle/>
          <a:p>
            <a:r>
              <a:rPr lang="fr-FR" sz="2600" b="1" dirty="0" smtClean="0">
                <a:solidFill>
                  <a:schemeClr val="accent1">
                    <a:lumMod val="75000"/>
                  </a:schemeClr>
                </a:solidFill>
                <a:effectLst>
                  <a:outerShdw blurRad="38100" dist="38100" dir="2700000" algn="tl">
                    <a:srgbClr val="000000">
                      <a:alpha val="43137"/>
                    </a:srgbClr>
                  </a:outerShdw>
                </a:effectLst>
              </a:rPr>
              <a:t>Compléter le tableau comparatif des 4 types des oiseaux </a:t>
            </a:r>
            <a:endParaRPr lang="fr-FR" sz="2600" b="1" dirty="0">
              <a:solidFill>
                <a:schemeClr val="accent1">
                  <a:lumMod val="75000"/>
                </a:schemeClr>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350695232"/>
              </p:ext>
            </p:extLst>
          </p:nvPr>
        </p:nvGraphicFramePr>
        <p:xfrm>
          <a:off x="1524000" y="1396999"/>
          <a:ext cx="6096000" cy="3547548"/>
        </p:xfrm>
        <a:graphic>
          <a:graphicData uri="http://schemas.openxmlformats.org/drawingml/2006/table">
            <a:tbl>
              <a:tblPr firstRow="1" bandRow="1">
                <a:tableStyleId>{5C22544A-7EE6-4342-B048-85BDC9FD1C3A}</a:tableStyleId>
              </a:tblPr>
              <a:tblGrid>
                <a:gridCol w="2032000"/>
                <a:gridCol w="2032000"/>
                <a:gridCol w="2032000"/>
              </a:tblGrid>
              <a:tr h="620187">
                <a:tc>
                  <a:txBody>
                    <a:bodyPr/>
                    <a:lstStyle/>
                    <a:p>
                      <a:pPr algn="ctr"/>
                      <a:r>
                        <a:rPr lang="fr-FR" sz="3200" b="1" kern="1200" dirty="0" smtClean="0">
                          <a:solidFill>
                            <a:schemeClr val="lt1"/>
                          </a:solidFill>
                          <a:effectLst>
                            <a:outerShdw blurRad="38100" dist="38100" dir="2700000" algn="tl">
                              <a:srgbClr val="000000">
                                <a:alpha val="43137"/>
                              </a:srgbClr>
                            </a:outerShdw>
                          </a:effectLst>
                          <a:latin typeface="+mn-lt"/>
                          <a:ea typeface="+mn-ea"/>
                          <a:cs typeface="+mn-cs"/>
                        </a:rPr>
                        <a:t>Nom </a:t>
                      </a:r>
                      <a:endParaRPr lang="fr-FR" sz="3200" b="1" kern="1200" dirty="0">
                        <a:solidFill>
                          <a:schemeClr val="lt1"/>
                        </a:solidFill>
                        <a:effectLst>
                          <a:outerShdw blurRad="38100" dist="38100" dir="2700000" algn="tl">
                            <a:srgbClr val="000000">
                              <a:alpha val="43137"/>
                            </a:srgbClr>
                          </a:outerShdw>
                        </a:effectLst>
                        <a:latin typeface="+mn-lt"/>
                        <a:ea typeface="+mn-ea"/>
                        <a:cs typeface="+mn-cs"/>
                      </a:endParaRPr>
                    </a:p>
                  </a:txBody>
                  <a:tcPr>
                    <a:solidFill>
                      <a:schemeClr val="accent6">
                        <a:lumMod val="40000"/>
                        <a:lumOff val="60000"/>
                      </a:schemeClr>
                    </a:solidFill>
                  </a:tcPr>
                </a:tc>
                <a:tc>
                  <a:txBody>
                    <a:bodyPr/>
                    <a:lstStyle/>
                    <a:p>
                      <a:pPr marL="0" algn="ctr" defTabSz="914400" rtl="0" eaLnBrk="1" latinLnBrk="0" hangingPunct="1"/>
                      <a:r>
                        <a:rPr lang="fr-FR" sz="3200" b="1" kern="1200" dirty="0" smtClean="0">
                          <a:solidFill>
                            <a:schemeClr val="lt1"/>
                          </a:solidFill>
                          <a:effectLst>
                            <a:outerShdw blurRad="38100" dist="38100" dir="2700000" algn="tl">
                              <a:srgbClr val="000000">
                                <a:alpha val="43137"/>
                              </a:srgbClr>
                            </a:outerShdw>
                          </a:effectLst>
                          <a:latin typeface="+mn-lt"/>
                          <a:ea typeface="+mn-ea"/>
                          <a:cs typeface="+mn-cs"/>
                        </a:rPr>
                        <a:t>Forme du bec </a:t>
                      </a:r>
                      <a:endParaRPr lang="fr-FR" sz="3200" b="1" kern="1200" dirty="0">
                        <a:solidFill>
                          <a:schemeClr val="lt1"/>
                        </a:solidFill>
                        <a:effectLst>
                          <a:outerShdw blurRad="38100" dist="38100" dir="2700000" algn="tl">
                            <a:srgbClr val="000000">
                              <a:alpha val="43137"/>
                            </a:srgbClr>
                          </a:outerShdw>
                        </a:effectLst>
                        <a:latin typeface="+mn-lt"/>
                        <a:ea typeface="+mn-ea"/>
                        <a:cs typeface="+mn-cs"/>
                      </a:endParaRPr>
                    </a:p>
                  </a:txBody>
                  <a:tcPr>
                    <a:solidFill>
                      <a:schemeClr val="accent6">
                        <a:lumMod val="40000"/>
                        <a:lumOff val="60000"/>
                      </a:schemeClr>
                    </a:solidFill>
                  </a:tcPr>
                </a:tc>
                <a:tc>
                  <a:txBody>
                    <a:bodyPr/>
                    <a:lstStyle/>
                    <a:p>
                      <a:pPr marL="0" algn="ctr" defTabSz="914400" rtl="0" eaLnBrk="1" latinLnBrk="0" hangingPunct="1"/>
                      <a:r>
                        <a:rPr lang="fr-FR" sz="3200" b="1" kern="1200" dirty="0" smtClean="0">
                          <a:solidFill>
                            <a:schemeClr val="lt1"/>
                          </a:solidFill>
                          <a:effectLst>
                            <a:outerShdw blurRad="38100" dist="38100" dir="2700000" algn="tl">
                              <a:srgbClr val="000000">
                                <a:alpha val="43137"/>
                              </a:srgbClr>
                            </a:outerShdw>
                          </a:effectLst>
                          <a:latin typeface="+mn-lt"/>
                          <a:ea typeface="+mn-ea"/>
                          <a:cs typeface="+mn-cs"/>
                        </a:rPr>
                        <a:t>Nourriture </a:t>
                      </a:r>
                      <a:endParaRPr lang="fr-FR" sz="3200" b="1" kern="1200" dirty="0">
                        <a:solidFill>
                          <a:schemeClr val="lt1"/>
                        </a:solidFill>
                        <a:effectLst>
                          <a:outerShdw blurRad="38100" dist="38100" dir="2700000" algn="tl">
                            <a:srgbClr val="000000">
                              <a:alpha val="43137"/>
                            </a:srgbClr>
                          </a:outerShdw>
                        </a:effectLst>
                        <a:latin typeface="+mn-lt"/>
                        <a:ea typeface="+mn-ea"/>
                        <a:cs typeface="+mn-cs"/>
                      </a:endParaRPr>
                    </a:p>
                  </a:txBody>
                  <a:tcPr>
                    <a:solidFill>
                      <a:schemeClr val="accent6">
                        <a:lumMod val="40000"/>
                        <a:lumOff val="60000"/>
                      </a:schemeClr>
                    </a:solidFill>
                  </a:tcPr>
                </a:tc>
              </a:tr>
              <a:tr h="620187">
                <a:tc>
                  <a:txBody>
                    <a:bodyPr/>
                    <a:lstStyle/>
                    <a:p>
                      <a:pPr algn="ctr"/>
                      <a:r>
                        <a:rPr lang="fr-FR" sz="2600" b="1" kern="1200" dirty="0" smtClean="0">
                          <a:solidFill>
                            <a:schemeClr val="accent1">
                              <a:lumMod val="75000"/>
                            </a:schemeClr>
                          </a:solidFill>
                          <a:effectLst>
                            <a:outerShdw blurRad="38100" dist="38100" dir="2700000" algn="tl">
                              <a:srgbClr val="000000">
                                <a:alpha val="43137"/>
                              </a:srgbClr>
                            </a:outerShdw>
                          </a:effectLst>
                          <a:latin typeface="+mn-lt"/>
                          <a:ea typeface="+mn-ea"/>
                          <a:cs typeface="+mn-cs"/>
                        </a:rPr>
                        <a:t>Aigle </a:t>
                      </a:r>
                      <a:endParaRPr lang="fr-FR" sz="2600" b="1" kern="1200" dirty="0">
                        <a:solidFill>
                          <a:schemeClr val="accent1">
                            <a:lumMod val="75000"/>
                          </a:schemeClr>
                        </a:solidFill>
                        <a:effectLst>
                          <a:outerShdw blurRad="38100" dist="38100" dir="2700000" algn="tl">
                            <a:srgbClr val="000000">
                              <a:alpha val="43137"/>
                            </a:srgbClr>
                          </a:outerShdw>
                        </a:effectLst>
                        <a:latin typeface="+mn-lt"/>
                        <a:ea typeface="+mn-ea"/>
                        <a:cs typeface="+mn-cs"/>
                      </a:endParaRPr>
                    </a:p>
                  </a:txBody>
                  <a:tcPr/>
                </a:tc>
                <a:tc>
                  <a:txBody>
                    <a:bodyPr/>
                    <a:lstStyle/>
                    <a:p>
                      <a:endParaRPr lang="fr-FR"/>
                    </a:p>
                  </a:txBody>
                  <a:tcPr/>
                </a:tc>
                <a:tc>
                  <a:txBody>
                    <a:bodyPr/>
                    <a:lstStyle/>
                    <a:p>
                      <a:endParaRPr lang="fr-FR"/>
                    </a:p>
                  </a:txBody>
                  <a:tcPr/>
                </a:tc>
              </a:tr>
              <a:tr h="620187">
                <a:tc>
                  <a:txBody>
                    <a:bodyPr/>
                    <a:lstStyle/>
                    <a:p>
                      <a:pPr marL="0" algn="ctr" defTabSz="914400" rtl="0" eaLnBrk="1" latinLnBrk="0" hangingPunct="1"/>
                      <a:r>
                        <a:rPr lang="fr-FR" sz="2600" b="1" kern="1200" dirty="0" smtClean="0">
                          <a:solidFill>
                            <a:schemeClr val="accent1">
                              <a:lumMod val="75000"/>
                            </a:schemeClr>
                          </a:solidFill>
                          <a:effectLst>
                            <a:outerShdw blurRad="38100" dist="38100" dir="2700000" algn="tl">
                              <a:srgbClr val="000000">
                                <a:alpha val="43137"/>
                              </a:srgbClr>
                            </a:outerShdw>
                          </a:effectLst>
                          <a:latin typeface="+mn-lt"/>
                          <a:ea typeface="+mn-ea"/>
                          <a:cs typeface="+mn-cs"/>
                        </a:rPr>
                        <a:t>Pic vert</a:t>
                      </a:r>
                      <a:endParaRPr lang="fr-FR" sz="2600" b="1" kern="1200" dirty="0">
                        <a:solidFill>
                          <a:schemeClr val="accent1">
                            <a:lumMod val="75000"/>
                          </a:schemeClr>
                        </a:solidFill>
                        <a:effectLst>
                          <a:outerShdw blurRad="38100" dist="38100" dir="2700000" algn="tl">
                            <a:srgbClr val="000000">
                              <a:alpha val="43137"/>
                            </a:srgbClr>
                          </a:outerShdw>
                        </a:effectLst>
                        <a:latin typeface="+mn-lt"/>
                        <a:ea typeface="+mn-ea"/>
                        <a:cs typeface="+mn-cs"/>
                      </a:endParaRPr>
                    </a:p>
                  </a:txBody>
                  <a:tcPr/>
                </a:tc>
                <a:tc>
                  <a:txBody>
                    <a:bodyPr/>
                    <a:lstStyle/>
                    <a:p>
                      <a:endParaRPr lang="fr-FR"/>
                    </a:p>
                  </a:txBody>
                  <a:tcPr/>
                </a:tc>
                <a:tc>
                  <a:txBody>
                    <a:bodyPr/>
                    <a:lstStyle/>
                    <a:p>
                      <a:endParaRPr lang="fr-FR"/>
                    </a:p>
                  </a:txBody>
                  <a:tcPr/>
                </a:tc>
              </a:tr>
              <a:tr h="620187">
                <a:tc>
                  <a:txBody>
                    <a:bodyPr/>
                    <a:lstStyle/>
                    <a:p>
                      <a:pPr marL="0" algn="ctr" defTabSz="914400" rtl="0" eaLnBrk="1" latinLnBrk="0" hangingPunct="1"/>
                      <a:r>
                        <a:rPr lang="fr-FR" sz="2600" b="1" kern="1200" dirty="0" smtClean="0">
                          <a:solidFill>
                            <a:schemeClr val="accent1">
                              <a:lumMod val="75000"/>
                            </a:schemeClr>
                          </a:solidFill>
                          <a:effectLst>
                            <a:outerShdw blurRad="38100" dist="38100" dir="2700000" algn="tl">
                              <a:srgbClr val="000000">
                                <a:alpha val="43137"/>
                              </a:srgbClr>
                            </a:outerShdw>
                          </a:effectLst>
                          <a:latin typeface="+mn-lt"/>
                          <a:ea typeface="+mn-ea"/>
                          <a:cs typeface="+mn-cs"/>
                        </a:rPr>
                        <a:t>Poule</a:t>
                      </a:r>
                      <a:endParaRPr lang="fr-FR" sz="2600" b="1" kern="1200" dirty="0">
                        <a:solidFill>
                          <a:schemeClr val="accent1">
                            <a:lumMod val="75000"/>
                          </a:schemeClr>
                        </a:solidFill>
                        <a:effectLst>
                          <a:outerShdw blurRad="38100" dist="38100" dir="2700000" algn="tl">
                            <a:srgbClr val="000000">
                              <a:alpha val="43137"/>
                            </a:srgbClr>
                          </a:outerShdw>
                        </a:effectLst>
                        <a:latin typeface="+mn-lt"/>
                        <a:ea typeface="+mn-ea"/>
                        <a:cs typeface="+mn-cs"/>
                      </a:endParaRPr>
                    </a:p>
                  </a:txBody>
                  <a:tcPr/>
                </a:tc>
                <a:tc>
                  <a:txBody>
                    <a:bodyPr/>
                    <a:lstStyle/>
                    <a:p>
                      <a:endParaRPr lang="fr-FR"/>
                    </a:p>
                  </a:txBody>
                  <a:tcPr/>
                </a:tc>
                <a:tc>
                  <a:txBody>
                    <a:bodyPr/>
                    <a:lstStyle/>
                    <a:p>
                      <a:endParaRPr lang="fr-FR"/>
                    </a:p>
                  </a:txBody>
                  <a:tcPr/>
                </a:tc>
              </a:tr>
              <a:tr h="620187">
                <a:tc>
                  <a:txBody>
                    <a:bodyPr/>
                    <a:lstStyle/>
                    <a:p>
                      <a:pPr marL="0" algn="ctr" defTabSz="914400" rtl="0" eaLnBrk="1" latinLnBrk="0" hangingPunct="1"/>
                      <a:r>
                        <a:rPr lang="fr-FR" sz="2600" b="1" kern="1200" dirty="0" smtClean="0">
                          <a:solidFill>
                            <a:schemeClr val="accent1">
                              <a:lumMod val="75000"/>
                            </a:schemeClr>
                          </a:solidFill>
                          <a:effectLst>
                            <a:outerShdw blurRad="38100" dist="38100" dir="2700000" algn="tl">
                              <a:srgbClr val="000000">
                                <a:alpha val="43137"/>
                              </a:srgbClr>
                            </a:outerShdw>
                          </a:effectLst>
                          <a:latin typeface="+mn-lt"/>
                          <a:ea typeface="+mn-ea"/>
                          <a:cs typeface="+mn-cs"/>
                        </a:rPr>
                        <a:t>Canard </a:t>
                      </a:r>
                      <a:endParaRPr lang="fr-FR" sz="2600" b="1" kern="1200" dirty="0">
                        <a:solidFill>
                          <a:schemeClr val="accent1">
                            <a:lumMod val="75000"/>
                          </a:schemeClr>
                        </a:solidFill>
                        <a:effectLst>
                          <a:outerShdw blurRad="38100" dist="38100" dir="2700000" algn="tl">
                            <a:srgbClr val="000000">
                              <a:alpha val="43137"/>
                            </a:srgbClr>
                          </a:outerShdw>
                        </a:effectLst>
                        <a:latin typeface="+mn-lt"/>
                        <a:ea typeface="+mn-ea"/>
                        <a:cs typeface="+mn-cs"/>
                      </a:endParaRPr>
                    </a:p>
                  </a:txBody>
                  <a:tcPr/>
                </a:tc>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val="12221481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1670" y="357412"/>
            <a:ext cx="7940660" cy="582027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effectLst>
                  <a:outerShdw blurRad="38100" dist="38100" dir="2700000" algn="tl">
                    <a:srgbClr val="000000">
                      <a:alpha val="43137"/>
                    </a:srgbClr>
                  </a:outerShdw>
                </a:effectLst>
              </a:rPr>
              <a:t>Donc, il y a une relation entre la forme du bec et la nature des aliments chez l’oiseau.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950" y="833015"/>
            <a:ext cx="2901395" cy="1562710"/>
          </a:xfrm>
          <a:prstGeom prst="rect">
            <a:avLst/>
          </a:prstGeom>
        </p:spPr>
      </p:pic>
    </p:spTree>
    <p:extLst>
      <p:ext uri="{BB962C8B-B14F-4D97-AF65-F5344CB8AC3E}">
        <p14:creationId xmlns:p14="http://schemas.microsoft.com/office/powerpoint/2010/main" val="23268736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69490"/>
            <a:ext cx="8229600" cy="916230"/>
          </a:xfrm>
        </p:spPr>
        <p:txBody>
          <a:bodyPr/>
          <a:lstStyle/>
          <a:p>
            <a:pPr algn="ctr"/>
            <a:r>
              <a:rPr lang="fr-FR" b="1" dirty="0" smtClean="0">
                <a:effectLst>
                  <a:outerShdw blurRad="38100" dist="38100" dir="2700000" algn="tl">
                    <a:srgbClr val="000000">
                      <a:alpha val="43137"/>
                    </a:srgbClr>
                  </a:outerShdw>
                </a:effectLst>
              </a:rPr>
              <a:t>Synthèse </a:t>
            </a:r>
            <a:endParaRPr lang="fr-F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88" y="833015"/>
            <a:ext cx="8229600" cy="4525963"/>
          </a:xfrm>
        </p:spPr>
        <p:txBody>
          <a:bodyPr/>
          <a:lstStyle/>
          <a:p>
            <a:pPr>
              <a:buClr>
                <a:schemeClr val="accent6">
                  <a:lumMod val="40000"/>
                  <a:lumOff val="60000"/>
                </a:schemeClr>
              </a:buClr>
            </a:pPr>
            <a:r>
              <a:rPr lang="fr-FR" b="1" dirty="0">
                <a:solidFill>
                  <a:schemeClr val="accent1">
                    <a:lumMod val="75000"/>
                  </a:schemeClr>
                </a:solidFill>
                <a:effectLst>
                  <a:outerShdw blurRad="38100" dist="38100" dir="2700000" algn="tl">
                    <a:srgbClr val="000000">
                      <a:alpha val="43137"/>
                    </a:srgbClr>
                  </a:outerShdw>
                </a:effectLst>
              </a:rPr>
              <a:t>Il y a trois sortes de dents:</a:t>
            </a:r>
          </a:p>
          <a:p>
            <a:pPr marL="1828800" lvl="3" indent="-571500">
              <a:buClr>
                <a:schemeClr val="accent6">
                  <a:lumMod val="40000"/>
                  <a:lumOff val="60000"/>
                </a:schemeClr>
              </a:buClr>
              <a:buFont typeface="+mj-lt"/>
              <a:buAutoNum type="romanLcPeriod"/>
            </a:pPr>
            <a:r>
              <a:rPr lang="fr-FR" sz="2800" b="1" dirty="0">
                <a:solidFill>
                  <a:schemeClr val="accent1">
                    <a:lumMod val="75000"/>
                  </a:schemeClr>
                </a:solidFill>
                <a:effectLst>
                  <a:outerShdw blurRad="38100" dist="38100" dir="2700000" algn="tl">
                    <a:srgbClr val="000000">
                      <a:alpha val="43137"/>
                    </a:srgbClr>
                  </a:outerShdw>
                </a:effectLst>
              </a:rPr>
              <a:t>L’incisive: pour couper les aliments.</a:t>
            </a:r>
          </a:p>
          <a:p>
            <a:pPr marL="1828800" lvl="3" indent="-571500">
              <a:buClr>
                <a:schemeClr val="accent6">
                  <a:lumMod val="40000"/>
                  <a:lumOff val="60000"/>
                </a:schemeClr>
              </a:buClr>
              <a:buFont typeface="+mj-lt"/>
              <a:buAutoNum type="romanLcPeriod"/>
            </a:pPr>
            <a:r>
              <a:rPr lang="fr-FR" sz="2800" b="1" dirty="0">
                <a:solidFill>
                  <a:schemeClr val="accent1">
                    <a:lumMod val="75000"/>
                  </a:schemeClr>
                </a:solidFill>
                <a:effectLst>
                  <a:outerShdw blurRad="38100" dist="38100" dir="2700000" algn="tl">
                    <a:srgbClr val="000000">
                      <a:alpha val="43137"/>
                    </a:srgbClr>
                  </a:outerShdw>
                </a:effectLst>
              </a:rPr>
              <a:t>La canine: pour déchiqueter la viande.</a:t>
            </a:r>
          </a:p>
          <a:p>
            <a:pPr marL="1828800" lvl="3" indent="-571500">
              <a:buClr>
                <a:schemeClr val="accent6">
                  <a:lumMod val="40000"/>
                  <a:lumOff val="60000"/>
                </a:schemeClr>
              </a:buClr>
              <a:buFont typeface="+mj-lt"/>
              <a:buAutoNum type="romanLcPeriod"/>
            </a:pPr>
            <a:r>
              <a:rPr lang="fr-FR" sz="2800" b="1" dirty="0">
                <a:solidFill>
                  <a:schemeClr val="accent1">
                    <a:lumMod val="75000"/>
                  </a:schemeClr>
                </a:solidFill>
                <a:effectLst>
                  <a:outerShdw blurRad="38100" dist="38100" dir="2700000" algn="tl">
                    <a:srgbClr val="000000">
                      <a:alpha val="43137"/>
                    </a:srgbClr>
                  </a:outerShdw>
                </a:effectLst>
              </a:rPr>
              <a:t>La molaire: pour broyer les aliments.</a:t>
            </a:r>
          </a:p>
          <a:p>
            <a:pPr marL="1828800" lvl="3" indent="-571500">
              <a:buClr>
                <a:schemeClr val="accent6">
                  <a:lumMod val="40000"/>
                  <a:lumOff val="60000"/>
                </a:schemeClr>
              </a:buClr>
              <a:buFont typeface="+mj-lt"/>
              <a:buAutoNum type="romanLcPeriod"/>
            </a:pPr>
            <a:endParaRPr lang="fr-FR" dirty="0" smtClean="0"/>
          </a:p>
          <a:p>
            <a:pPr>
              <a:buClr>
                <a:schemeClr val="accent6">
                  <a:lumMod val="40000"/>
                  <a:lumOff val="60000"/>
                </a:schemeClr>
              </a:buClr>
            </a:pPr>
            <a:r>
              <a:rPr lang="fr-FR" b="1" dirty="0">
                <a:solidFill>
                  <a:schemeClr val="accent1">
                    <a:lumMod val="75000"/>
                  </a:schemeClr>
                </a:solidFill>
                <a:effectLst>
                  <a:outerShdw blurRad="38100" dist="38100" dir="2700000" algn="tl">
                    <a:srgbClr val="000000">
                      <a:alpha val="43137"/>
                    </a:srgbClr>
                  </a:outerShdw>
                </a:effectLst>
              </a:rPr>
              <a:t>Le chien est un carnivore, donc il a besoin des canines pour déchirer la </a:t>
            </a:r>
            <a:r>
              <a:rPr lang="fr-FR" b="1" dirty="0" smtClean="0">
                <a:solidFill>
                  <a:schemeClr val="accent1">
                    <a:lumMod val="75000"/>
                  </a:schemeClr>
                </a:solidFill>
                <a:effectLst>
                  <a:outerShdw blurRad="38100" dist="38100" dir="2700000" algn="tl">
                    <a:srgbClr val="000000">
                      <a:alpha val="43137"/>
                    </a:srgbClr>
                  </a:outerShdw>
                </a:effectLst>
              </a:rPr>
              <a:t>viande (canines + incisives), </a:t>
            </a:r>
            <a:r>
              <a:rPr lang="fr-FR" b="1" dirty="0">
                <a:solidFill>
                  <a:schemeClr val="accent1">
                    <a:lumMod val="75000"/>
                  </a:schemeClr>
                </a:solidFill>
                <a:effectLst>
                  <a:outerShdw blurRad="38100" dist="38100" dir="2700000" algn="tl">
                    <a:srgbClr val="000000">
                      <a:alpha val="43137"/>
                    </a:srgbClr>
                  </a:outerShdw>
                </a:effectLst>
              </a:rPr>
              <a:t>alors que le cheval qui est un herbivore n’a pas besoin des </a:t>
            </a:r>
            <a:r>
              <a:rPr lang="fr-FR" b="1" dirty="0" smtClean="0">
                <a:solidFill>
                  <a:schemeClr val="accent1">
                    <a:lumMod val="75000"/>
                  </a:schemeClr>
                </a:solidFill>
                <a:effectLst>
                  <a:outerShdw blurRad="38100" dist="38100" dir="2700000" algn="tl">
                    <a:srgbClr val="000000">
                      <a:alpha val="43137"/>
                    </a:srgbClr>
                  </a:outerShdw>
                </a:effectLst>
              </a:rPr>
              <a:t>canines ( incisives). </a:t>
            </a:r>
            <a:endParaRPr lang="fr-FR" b="1" dirty="0">
              <a:solidFill>
                <a:schemeClr val="accent1">
                  <a:lumMod val="75000"/>
                </a:schemeClr>
              </a:solidFill>
              <a:effectLst>
                <a:outerShdw blurRad="38100" dist="38100" dir="2700000" algn="tl">
                  <a:srgbClr val="000000">
                    <a:alpha val="43137"/>
                  </a:srgbClr>
                </a:outerShdw>
              </a:effectLst>
            </a:endParaRPr>
          </a:p>
          <a:p>
            <a:pPr>
              <a:buClr>
                <a:schemeClr val="accent6">
                  <a:lumMod val="40000"/>
                  <a:lumOff val="60000"/>
                </a:schemeClr>
              </a:buClr>
            </a:pPr>
            <a:endParaRPr lang="fr-FR" dirty="0"/>
          </a:p>
          <a:p>
            <a:pPr>
              <a:buClr>
                <a:schemeClr val="accent6">
                  <a:lumMod val="40000"/>
                  <a:lumOff val="60000"/>
                </a:schemeClr>
              </a:buClr>
            </a:pPr>
            <a:endParaRPr lang="fr-FR" dirty="0"/>
          </a:p>
        </p:txBody>
      </p:sp>
    </p:spTree>
    <p:extLst>
      <p:ext uri="{BB962C8B-B14F-4D97-AF65-F5344CB8AC3E}">
        <p14:creationId xmlns:p14="http://schemas.microsoft.com/office/powerpoint/2010/main" val="29981180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80">
                                          <p:stCondLst>
                                            <p:cond delay="0"/>
                                          </p:stCondLst>
                                        </p:cTn>
                                        <p:tgtEl>
                                          <p:spTgt spid="3">
                                            <p:txEl>
                                              <p:pRg st="2" end="2"/>
                                            </p:txEl>
                                          </p:spTgt>
                                        </p:tgtEl>
                                      </p:cBhvr>
                                    </p:animEffect>
                                    <p:anim calcmode="lin" valueType="num">
                                      <p:cBhvr>
                                        <p:cTn id="4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2" end="2"/>
                                            </p:txEl>
                                          </p:spTgt>
                                        </p:tgtEl>
                                      </p:cBhvr>
                                      <p:to x="100000" y="60000"/>
                                    </p:animScale>
                                    <p:animScale>
                                      <p:cBhvr>
                                        <p:cTn id="51" dur="166" decel="50000">
                                          <p:stCondLst>
                                            <p:cond delay="676"/>
                                          </p:stCondLst>
                                        </p:cTn>
                                        <p:tgtEl>
                                          <p:spTgt spid="3">
                                            <p:txEl>
                                              <p:pRg st="2" end="2"/>
                                            </p:txEl>
                                          </p:spTgt>
                                        </p:tgtEl>
                                      </p:cBhvr>
                                      <p:to x="100000" y="100000"/>
                                    </p:animScale>
                                    <p:animScale>
                                      <p:cBhvr>
                                        <p:cTn id="52" dur="26">
                                          <p:stCondLst>
                                            <p:cond delay="1312"/>
                                          </p:stCondLst>
                                        </p:cTn>
                                        <p:tgtEl>
                                          <p:spTgt spid="3">
                                            <p:txEl>
                                              <p:pRg st="2" end="2"/>
                                            </p:txEl>
                                          </p:spTgt>
                                        </p:tgtEl>
                                      </p:cBhvr>
                                      <p:to x="100000" y="80000"/>
                                    </p:animScale>
                                    <p:animScale>
                                      <p:cBhvr>
                                        <p:cTn id="53" dur="166" decel="50000">
                                          <p:stCondLst>
                                            <p:cond delay="1338"/>
                                          </p:stCondLst>
                                        </p:cTn>
                                        <p:tgtEl>
                                          <p:spTgt spid="3">
                                            <p:txEl>
                                              <p:pRg st="2" end="2"/>
                                            </p:txEl>
                                          </p:spTgt>
                                        </p:tgtEl>
                                      </p:cBhvr>
                                      <p:to x="100000" y="100000"/>
                                    </p:animScale>
                                    <p:animScale>
                                      <p:cBhvr>
                                        <p:cTn id="54" dur="26">
                                          <p:stCondLst>
                                            <p:cond delay="1642"/>
                                          </p:stCondLst>
                                        </p:cTn>
                                        <p:tgtEl>
                                          <p:spTgt spid="3">
                                            <p:txEl>
                                              <p:pRg st="2" end="2"/>
                                            </p:txEl>
                                          </p:spTgt>
                                        </p:tgtEl>
                                      </p:cBhvr>
                                      <p:to x="100000" y="90000"/>
                                    </p:animScale>
                                    <p:animScale>
                                      <p:cBhvr>
                                        <p:cTn id="55" dur="166" decel="50000">
                                          <p:stCondLst>
                                            <p:cond delay="1668"/>
                                          </p:stCondLst>
                                        </p:cTn>
                                        <p:tgtEl>
                                          <p:spTgt spid="3">
                                            <p:txEl>
                                              <p:pRg st="2" end="2"/>
                                            </p:txEl>
                                          </p:spTgt>
                                        </p:tgtEl>
                                      </p:cBhvr>
                                      <p:to x="100000" y="100000"/>
                                    </p:animScale>
                                    <p:animScale>
                                      <p:cBhvr>
                                        <p:cTn id="56" dur="26">
                                          <p:stCondLst>
                                            <p:cond delay="1808"/>
                                          </p:stCondLst>
                                        </p:cTn>
                                        <p:tgtEl>
                                          <p:spTgt spid="3">
                                            <p:txEl>
                                              <p:pRg st="2" end="2"/>
                                            </p:txEl>
                                          </p:spTgt>
                                        </p:tgtEl>
                                      </p:cBhvr>
                                      <p:to x="100000" y="95000"/>
                                    </p:animScale>
                                    <p:animScale>
                                      <p:cBhvr>
                                        <p:cTn id="57" dur="166" decel="50000">
                                          <p:stCondLst>
                                            <p:cond delay="1834"/>
                                          </p:stCondLst>
                                        </p:cTn>
                                        <p:tgtEl>
                                          <p:spTgt spid="3">
                                            <p:txEl>
                                              <p:pRg st="2" end="2"/>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wipe(down)">
                                      <p:cBhvr>
                                        <p:cTn id="60" dur="580">
                                          <p:stCondLst>
                                            <p:cond delay="0"/>
                                          </p:stCondLst>
                                        </p:cTn>
                                        <p:tgtEl>
                                          <p:spTgt spid="3">
                                            <p:txEl>
                                              <p:pRg st="3" end="3"/>
                                            </p:txEl>
                                          </p:spTgt>
                                        </p:tgtEl>
                                      </p:cBhvr>
                                    </p:animEffect>
                                    <p:anim calcmode="lin" valueType="num">
                                      <p:cBhvr>
                                        <p:cTn id="6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3" end="3"/>
                                            </p:txEl>
                                          </p:spTgt>
                                        </p:tgtEl>
                                      </p:cBhvr>
                                      <p:to x="100000" y="60000"/>
                                    </p:animScale>
                                    <p:animScale>
                                      <p:cBhvr>
                                        <p:cTn id="67" dur="166" decel="50000">
                                          <p:stCondLst>
                                            <p:cond delay="676"/>
                                          </p:stCondLst>
                                        </p:cTn>
                                        <p:tgtEl>
                                          <p:spTgt spid="3">
                                            <p:txEl>
                                              <p:pRg st="3" end="3"/>
                                            </p:txEl>
                                          </p:spTgt>
                                        </p:tgtEl>
                                      </p:cBhvr>
                                      <p:to x="100000" y="100000"/>
                                    </p:animScale>
                                    <p:animScale>
                                      <p:cBhvr>
                                        <p:cTn id="68" dur="26">
                                          <p:stCondLst>
                                            <p:cond delay="1312"/>
                                          </p:stCondLst>
                                        </p:cTn>
                                        <p:tgtEl>
                                          <p:spTgt spid="3">
                                            <p:txEl>
                                              <p:pRg st="3" end="3"/>
                                            </p:txEl>
                                          </p:spTgt>
                                        </p:tgtEl>
                                      </p:cBhvr>
                                      <p:to x="100000" y="80000"/>
                                    </p:animScale>
                                    <p:animScale>
                                      <p:cBhvr>
                                        <p:cTn id="69" dur="166" decel="50000">
                                          <p:stCondLst>
                                            <p:cond delay="1338"/>
                                          </p:stCondLst>
                                        </p:cTn>
                                        <p:tgtEl>
                                          <p:spTgt spid="3">
                                            <p:txEl>
                                              <p:pRg st="3" end="3"/>
                                            </p:txEl>
                                          </p:spTgt>
                                        </p:tgtEl>
                                      </p:cBhvr>
                                      <p:to x="100000" y="100000"/>
                                    </p:animScale>
                                    <p:animScale>
                                      <p:cBhvr>
                                        <p:cTn id="70" dur="26">
                                          <p:stCondLst>
                                            <p:cond delay="1642"/>
                                          </p:stCondLst>
                                        </p:cTn>
                                        <p:tgtEl>
                                          <p:spTgt spid="3">
                                            <p:txEl>
                                              <p:pRg st="3" end="3"/>
                                            </p:txEl>
                                          </p:spTgt>
                                        </p:tgtEl>
                                      </p:cBhvr>
                                      <p:to x="100000" y="90000"/>
                                    </p:animScale>
                                    <p:animScale>
                                      <p:cBhvr>
                                        <p:cTn id="71" dur="166" decel="50000">
                                          <p:stCondLst>
                                            <p:cond delay="1668"/>
                                          </p:stCondLst>
                                        </p:cTn>
                                        <p:tgtEl>
                                          <p:spTgt spid="3">
                                            <p:txEl>
                                              <p:pRg st="3" end="3"/>
                                            </p:txEl>
                                          </p:spTgt>
                                        </p:tgtEl>
                                      </p:cBhvr>
                                      <p:to x="100000" y="100000"/>
                                    </p:animScale>
                                    <p:animScale>
                                      <p:cBhvr>
                                        <p:cTn id="72" dur="26">
                                          <p:stCondLst>
                                            <p:cond delay="1808"/>
                                          </p:stCondLst>
                                        </p:cTn>
                                        <p:tgtEl>
                                          <p:spTgt spid="3">
                                            <p:txEl>
                                              <p:pRg st="3" end="3"/>
                                            </p:txEl>
                                          </p:spTgt>
                                        </p:tgtEl>
                                      </p:cBhvr>
                                      <p:to x="100000" y="95000"/>
                                    </p:animScale>
                                    <p:animScale>
                                      <p:cBhvr>
                                        <p:cTn id="73" dur="166" decel="50000">
                                          <p:stCondLst>
                                            <p:cond delay="1834"/>
                                          </p:stCondLst>
                                        </p:cTn>
                                        <p:tgtEl>
                                          <p:spTgt spid="3">
                                            <p:txEl>
                                              <p:pRg st="3" end="3"/>
                                            </p:txEl>
                                          </p:spTgt>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animEffect transition="in" filter="wipe(down)">
                                      <p:cBhvr>
                                        <p:cTn id="78" dur="580">
                                          <p:stCondLst>
                                            <p:cond delay="0"/>
                                          </p:stCondLst>
                                        </p:cTn>
                                        <p:tgtEl>
                                          <p:spTgt spid="3">
                                            <p:txEl>
                                              <p:pRg st="5" end="5"/>
                                            </p:txEl>
                                          </p:spTgt>
                                        </p:tgtEl>
                                      </p:cBhvr>
                                    </p:animEffect>
                                    <p:anim calcmode="lin" valueType="num">
                                      <p:cBhvr>
                                        <p:cTn id="7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3">
                                            <p:txEl>
                                              <p:pRg st="5" end="5"/>
                                            </p:txEl>
                                          </p:spTgt>
                                        </p:tgtEl>
                                      </p:cBhvr>
                                      <p:to x="100000" y="60000"/>
                                    </p:animScale>
                                    <p:animScale>
                                      <p:cBhvr>
                                        <p:cTn id="85" dur="166" decel="50000">
                                          <p:stCondLst>
                                            <p:cond delay="676"/>
                                          </p:stCondLst>
                                        </p:cTn>
                                        <p:tgtEl>
                                          <p:spTgt spid="3">
                                            <p:txEl>
                                              <p:pRg st="5" end="5"/>
                                            </p:txEl>
                                          </p:spTgt>
                                        </p:tgtEl>
                                      </p:cBhvr>
                                      <p:to x="100000" y="100000"/>
                                    </p:animScale>
                                    <p:animScale>
                                      <p:cBhvr>
                                        <p:cTn id="86" dur="26">
                                          <p:stCondLst>
                                            <p:cond delay="1312"/>
                                          </p:stCondLst>
                                        </p:cTn>
                                        <p:tgtEl>
                                          <p:spTgt spid="3">
                                            <p:txEl>
                                              <p:pRg st="5" end="5"/>
                                            </p:txEl>
                                          </p:spTgt>
                                        </p:tgtEl>
                                      </p:cBhvr>
                                      <p:to x="100000" y="80000"/>
                                    </p:animScale>
                                    <p:animScale>
                                      <p:cBhvr>
                                        <p:cTn id="87" dur="166" decel="50000">
                                          <p:stCondLst>
                                            <p:cond delay="1338"/>
                                          </p:stCondLst>
                                        </p:cTn>
                                        <p:tgtEl>
                                          <p:spTgt spid="3">
                                            <p:txEl>
                                              <p:pRg st="5" end="5"/>
                                            </p:txEl>
                                          </p:spTgt>
                                        </p:tgtEl>
                                      </p:cBhvr>
                                      <p:to x="100000" y="100000"/>
                                    </p:animScale>
                                    <p:animScale>
                                      <p:cBhvr>
                                        <p:cTn id="88" dur="26">
                                          <p:stCondLst>
                                            <p:cond delay="1642"/>
                                          </p:stCondLst>
                                        </p:cTn>
                                        <p:tgtEl>
                                          <p:spTgt spid="3">
                                            <p:txEl>
                                              <p:pRg st="5" end="5"/>
                                            </p:txEl>
                                          </p:spTgt>
                                        </p:tgtEl>
                                      </p:cBhvr>
                                      <p:to x="100000" y="90000"/>
                                    </p:animScale>
                                    <p:animScale>
                                      <p:cBhvr>
                                        <p:cTn id="89" dur="166" decel="50000">
                                          <p:stCondLst>
                                            <p:cond delay="1668"/>
                                          </p:stCondLst>
                                        </p:cTn>
                                        <p:tgtEl>
                                          <p:spTgt spid="3">
                                            <p:txEl>
                                              <p:pRg st="5" end="5"/>
                                            </p:txEl>
                                          </p:spTgt>
                                        </p:tgtEl>
                                      </p:cBhvr>
                                      <p:to x="100000" y="100000"/>
                                    </p:animScale>
                                    <p:animScale>
                                      <p:cBhvr>
                                        <p:cTn id="90" dur="26">
                                          <p:stCondLst>
                                            <p:cond delay="1808"/>
                                          </p:stCondLst>
                                        </p:cTn>
                                        <p:tgtEl>
                                          <p:spTgt spid="3">
                                            <p:txEl>
                                              <p:pRg st="5" end="5"/>
                                            </p:txEl>
                                          </p:spTgt>
                                        </p:tgtEl>
                                      </p:cBhvr>
                                      <p:to x="100000" y="95000"/>
                                    </p:animScale>
                                    <p:animScale>
                                      <p:cBhvr>
                                        <p:cTn id="91"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490"/>
            <a:ext cx="9144000" cy="954107"/>
          </a:xfrm>
          <a:prstGeom prst="rect">
            <a:avLst/>
          </a:prstGeom>
        </p:spPr>
        <p:txBody>
          <a:bodyPr wrap="square">
            <a:spAutoFit/>
          </a:bodyPr>
          <a:lstStyle/>
          <a:p>
            <a:pPr marL="285750" indent="-285750">
              <a:buClr>
                <a:schemeClr val="accent6">
                  <a:lumMod val="40000"/>
                  <a:lumOff val="60000"/>
                </a:schemeClr>
              </a:buClr>
              <a:buFont typeface="Arial" panose="020B0604020202020204" pitchFamily="34" charset="0"/>
              <a:buChar char="•"/>
            </a:pPr>
            <a:r>
              <a:rPr lang="fr-FR" sz="2800" b="1" dirty="0">
                <a:solidFill>
                  <a:schemeClr val="accent1">
                    <a:lumMod val="75000"/>
                  </a:schemeClr>
                </a:solidFill>
                <a:effectLst>
                  <a:outerShdw blurRad="38100" dist="38100" dir="2700000" algn="tl">
                    <a:srgbClr val="000000">
                      <a:alpha val="43137"/>
                    </a:srgbClr>
                  </a:outerShdw>
                </a:effectLst>
              </a:rPr>
              <a:t>L’ours est un </a:t>
            </a:r>
            <a:r>
              <a:rPr lang="fr-FR" sz="2800" b="1" dirty="0" smtClean="0">
                <a:solidFill>
                  <a:schemeClr val="accent1">
                    <a:lumMod val="75000"/>
                  </a:schemeClr>
                </a:solidFill>
                <a:effectLst>
                  <a:outerShdw blurRad="38100" dist="38100" dir="2700000" algn="tl">
                    <a:srgbClr val="000000">
                      <a:alpha val="43137"/>
                    </a:srgbClr>
                  </a:outerShdw>
                </a:effectLst>
              </a:rPr>
              <a:t>omnivore, il possède des canines, des incisives et des molaires. </a:t>
            </a:r>
            <a:endParaRPr lang="fr-FR" sz="2800" b="1" dirty="0">
              <a:solidFill>
                <a:schemeClr val="accent1">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0" y="1596540"/>
            <a:ext cx="9144000" cy="954107"/>
          </a:xfrm>
          <a:prstGeom prst="rect">
            <a:avLst/>
          </a:prstGeom>
          <a:noFill/>
        </p:spPr>
        <p:txBody>
          <a:bodyPr wrap="square" rtlCol="0">
            <a:spAutoFit/>
          </a:bodyPr>
          <a:lstStyle/>
          <a:p>
            <a:pPr marL="285750" indent="-285750">
              <a:buClr>
                <a:schemeClr val="accent6">
                  <a:lumMod val="40000"/>
                  <a:lumOff val="60000"/>
                </a:schemeClr>
              </a:buClr>
              <a:buFont typeface="Arial" panose="020B0604020202020204" pitchFamily="34" charset="0"/>
              <a:buChar char="•"/>
            </a:pPr>
            <a:r>
              <a:rPr lang="fr-FR" sz="2800" b="1" dirty="0">
                <a:solidFill>
                  <a:schemeClr val="accent1">
                    <a:lumMod val="75000"/>
                  </a:schemeClr>
                </a:solidFill>
                <a:effectLst>
                  <a:outerShdw blurRad="38100" dist="38100" dir="2700000" algn="tl">
                    <a:srgbClr val="000000">
                      <a:alpha val="43137"/>
                    </a:srgbClr>
                  </a:outerShdw>
                </a:effectLst>
              </a:rPr>
              <a:t>le bec des oiseaux est dépourvu de dents, car il </a:t>
            </a:r>
            <a:r>
              <a:rPr lang="fr-FR" sz="2800" b="1" dirty="0" smtClean="0">
                <a:solidFill>
                  <a:schemeClr val="accent1">
                    <a:lumMod val="75000"/>
                  </a:schemeClr>
                </a:solidFill>
                <a:effectLst>
                  <a:outerShdw blurRad="38100" dist="38100" dir="2700000" algn="tl">
                    <a:srgbClr val="000000">
                      <a:alpha val="43137"/>
                    </a:srgbClr>
                  </a:outerShdw>
                </a:effectLst>
              </a:rPr>
              <a:t>joue </a:t>
            </a:r>
            <a:r>
              <a:rPr lang="fr-FR" sz="2800" b="1" dirty="0">
                <a:solidFill>
                  <a:schemeClr val="accent1">
                    <a:lumMod val="75000"/>
                  </a:schemeClr>
                </a:solidFill>
                <a:effectLst>
                  <a:outerShdw blurRad="38100" dist="38100" dir="2700000" algn="tl">
                    <a:srgbClr val="000000">
                      <a:alpha val="43137"/>
                    </a:srgbClr>
                  </a:outerShdw>
                </a:effectLst>
              </a:rPr>
              <a:t>lui-même le </a:t>
            </a:r>
            <a:r>
              <a:rPr lang="fr-FR" sz="2800" b="1" dirty="0" smtClean="0">
                <a:solidFill>
                  <a:schemeClr val="accent1">
                    <a:lumMod val="75000"/>
                  </a:schemeClr>
                </a:solidFill>
                <a:effectLst>
                  <a:outerShdw blurRad="38100" dist="38100" dir="2700000" algn="tl">
                    <a:srgbClr val="000000">
                      <a:alpha val="43137"/>
                    </a:srgbClr>
                  </a:outerShdw>
                </a:effectLst>
              </a:rPr>
              <a:t>rôle </a:t>
            </a:r>
            <a:r>
              <a:rPr lang="fr-FR" sz="2800" b="1" dirty="0">
                <a:solidFill>
                  <a:schemeClr val="accent1">
                    <a:lumMod val="75000"/>
                  </a:schemeClr>
                </a:solidFill>
                <a:effectLst>
                  <a:outerShdw blurRad="38100" dist="38100" dir="2700000" algn="tl">
                    <a:srgbClr val="000000">
                      <a:alpha val="43137"/>
                    </a:srgbClr>
                  </a:outerShdw>
                </a:effectLst>
              </a:rPr>
              <a:t>de dents.</a:t>
            </a:r>
          </a:p>
        </p:txBody>
      </p:sp>
      <p:sp>
        <p:nvSpPr>
          <p:cNvPr id="4" name="TextBox 3"/>
          <p:cNvSpPr txBox="1"/>
          <p:nvPr/>
        </p:nvSpPr>
        <p:spPr>
          <a:xfrm>
            <a:off x="-32230" y="3314172"/>
            <a:ext cx="9144000" cy="954107"/>
          </a:xfrm>
          <a:prstGeom prst="rect">
            <a:avLst/>
          </a:prstGeom>
          <a:noFill/>
        </p:spPr>
        <p:txBody>
          <a:bodyPr wrap="square" rtlCol="0">
            <a:spAutoFit/>
          </a:bodyPr>
          <a:lstStyle/>
          <a:p>
            <a:pPr marL="285750" indent="-285750">
              <a:buClr>
                <a:schemeClr val="accent6">
                  <a:lumMod val="40000"/>
                  <a:lumOff val="60000"/>
                </a:schemeClr>
              </a:buClr>
              <a:buFont typeface="Arial" panose="020B0604020202020204" pitchFamily="34" charset="0"/>
              <a:buChar char="•"/>
            </a:pPr>
            <a:r>
              <a:rPr lang="fr-FR" sz="2800" b="1" dirty="0">
                <a:solidFill>
                  <a:schemeClr val="accent1">
                    <a:lumMod val="75000"/>
                  </a:schemeClr>
                </a:solidFill>
                <a:effectLst>
                  <a:outerShdw blurRad="38100" dist="38100" dir="2700000" algn="tl">
                    <a:srgbClr val="000000">
                      <a:alpha val="43137"/>
                    </a:srgbClr>
                  </a:outerShdw>
                </a:effectLst>
              </a:rPr>
              <a:t>Il y a une relation entre la forme du bec et la nature des aliments chez l’oiseau. </a:t>
            </a:r>
          </a:p>
        </p:txBody>
      </p:sp>
    </p:spTree>
    <p:extLst>
      <p:ext uri="{BB962C8B-B14F-4D97-AF65-F5344CB8AC3E}">
        <p14:creationId xmlns:p14="http://schemas.microsoft.com/office/powerpoint/2010/main" val="18611661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down)">
                                      <p:cBhvr>
                                        <p:cTn id="43" dur="580">
                                          <p:stCondLst>
                                            <p:cond delay="0"/>
                                          </p:stCondLst>
                                        </p:cTn>
                                        <p:tgtEl>
                                          <p:spTgt spid="4">
                                            <p:txEl>
                                              <p:pRg st="0" end="0"/>
                                            </p:txEl>
                                          </p:spTgt>
                                        </p:tgtEl>
                                      </p:cBhvr>
                                    </p:animEffect>
                                    <p:anim calcmode="lin" valueType="num">
                                      <p:cBhvr>
                                        <p:cTn id="4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0" end="0"/>
                                            </p:txEl>
                                          </p:spTgt>
                                        </p:tgtEl>
                                      </p:cBhvr>
                                      <p:to x="100000" y="60000"/>
                                    </p:animScale>
                                    <p:animScale>
                                      <p:cBhvr>
                                        <p:cTn id="50" dur="166" decel="50000">
                                          <p:stCondLst>
                                            <p:cond delay="676"/>
                                          </p:stCondLst>
                                        </p:cTn>
                                        <p:tgtEl>
                                          <p:spTgt spid="4">
                                            <p:txEl>
                                              <p:pRg st="0" end="0"/>
                                            </p:txEl>
                                          </p:spTgt>
                                        </p:tgtEl>
                                      </p:cBhvr>
                                      <p:to x="100000" y="100000"/>
                                    </p:animScale>
                                    <p:animScale>
                                      <p:cBhvr>
                                        <p:cTn id="51" dur="26">
                                          <p:stCondLst>
                                            <p:cond delay="1312"/>
                                          </p:stCondLst>
                                        </p:cTn>
                                        <p:tgtEl>
                                          <p:spTgt spid="4">
                                            <p:txEl>
                                              <p:pRg st="0" end="0"/>
                                            </p:txEl>
                                          </p:spTgt>
                                        </p:tgtEl>
                                      </p:cBhvr>
                                      <p:to x="100000" y="80000"/>
                                    </p:animScale>
                                    <p:animScale>
                                      <p:cBhvr>
                                        <p:cTn id="52" dur="166" decel="50000">
                                          <p:stCondLst>
                                            <p:cond delay="1338"/>
                                          </p:stCondLst>
                                        </p:cTn>
                                        <p:tgtEl>
                                          <p:spTgt spid="4">
                                            <p:txEl>
                                              <p:pRg st="0" end="0"/>
                                            </p:txEl>
                                          </p:spTgt>
                                        </p:tgtEl>
                                      </p:cBhvr>
                                      <p:to x="100000" y="100000"/>
                                    </p:animScale>
                                    <p:animScale>
                                      <p:cBhvr>
                                        <p:cTn id="53" dur="26">
                                          <p:stCondLst>
                                            <p:cond delay="1642"/>
                                          </p:stCondLst>
                                        </p:cTn>
                                        <p:tgtEl>
                                          <p:spTgt spid="4">
                                            <p:txEl>
                                              <p:pRg st="0" end="0"/>
                                            </p:txEl>
                                          </p:spTgt>
                                        </p:tgtEl>
                                      </p:cBhvr>
                                      <p:to x="100000" y="90000"/>
                                    </p:animScale>
                                    <p:animScale>
                                      <p:cBhvr>
                                        <p:cTn id="54" dur="166" decel="50000">
                                          <p:stCondLst>
                                            <p:cond delay="1668"/>
                                          </p:stCondLst>
                                        </p:cTn>
                                        <p:tgtEl>
                                          <p:spTgt spid="4">
                                            <p:txEl>
                                              <p:pRg st="0" end="0"/>
                                            </p:txEl>
                                          </p:spTgt>
                                        </p:tgtEl>
                                      </p:cBhvr>
                                      <p:to x="100000" y="100000"/>
                                    </p:animScale>
                                    <p:animScale>
                                      <p:cBhvr>
                                        <p:cTn id="55" dur="26">
                                          <p:stCondLst>
                                            <p:cond delay="1808"/>
                                          </p:stCondLst>
                                        </p:cTn>
                                        <p:tgtEl>
                                          <p:spTgt spid="4">
                                            <p:txEl>
                                              <p:pRg st="0" end="0"/>
                                            </p:txEl>
                                          </p:spTgt>
                                        </p:tgtEl>
                                      </p:cBhvr>
                                      <p:to x="100000" y="95000"/>
                                    </p:animScale>
                                    <p:animScale>
                                      <p:cBhvr>
                                        <p:cTn id="56"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29600" cy="985720"/>
          </a:xfrm>
        </p:spPr>
        <p:txBody>
          <a:bodyPr/>
          <a:lstStyle/>
          <a:p>
            <a:pPr algn="ctr"/>
            <a:r>
              <a:rPr lang="fr-FR" b="1" dirty="0" smtClean="0">
                <a:effectLst>
                  <a:outerShdw blurRad="38100" dist="38100" dir="2700000" algn="tl">
                    <a:srgbClr val="000000">
                      <a:alpha val="43137"/>
                    </a:srgbClr>
                  </a:outerShdw>
                </a:effectLst>
              </a:rPr>
              <a:t>Evaluation </a:t>
            </a:r>
            <a:endParaRPr lang="fr-F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661" y="833015"/>
            <a:ext cx="8229600" cy="4525963"/>
          </a:xfrm>
        </p:spPr>
        <p:txBody>
          <a:bodyPr>
            <a:normAutofit/>
          </a:bodyPr>
          <a:lstStyle/>
          <a:p>
            <a:pPr marL="571500" indent="-571500">
              <a:buClr>
                <a:schemeClr val="accent6"/>
              </a:buClr>
              <a:buFont typeface="+mj-lt"/>
              <a:buAutoNum type="romanUcPeriod"/>
            </a:pPr>
            <a:r>
              <a:rPr lang="fr-FR" b="1" dirty="0">
                <a:solidFill>
                  <a:schemeClr val="accent1">
                    <a:lumMod val="75000"/>
                  </a:schemeClr>
                </a:solidFill>
                <a:effectLst>
                  <a:outerShdw blurRad="38100" dist="38100" dir="2700000" algn="tl">
                    <a:srgbClr val="000000">
                      <a:alpha val="43137"/>
                    </a:srgbClr>
                  </a:outerShdw>
                </a:effectLst>
              </a:rPr>
              <a:t>Quels sont les types de dents que tu peux trouver chez l’homme? Pourquoi? </a:t>
            </a:r>
            <a:r>
              <a:rPr lang="fr-FR" b="1" dirty="0" smtClean="0">
                <a:solidFill>
                  <a:schemeClr val="accent6"/>
                </a:solidFill>
                <a:effectLst>
                  <a:outerShdw blurRad="38100" dist="38100" dir="2700000" algn="tl">
                    <a:srgbClr val="000000">
                      <a:alpha val="43137"/>
                    </a:srgbClr>
                  </a:outerShdw>
                </a:effectLst>
              </a:rPr>
              <a:t>( 2 pts)</a:t>
            </a:r>
            <a:endParaRPr lang="fr-FR" b="1" dirty="0">
              <a:solidFill>
                <a:schemeClr val="accent6"/>
              </a:solidFill>
              <a:effectLst>
                <a:outerShdw blurRad="38100" dist="38100" dir="2700000" algn="tl">
                  <a:srgbClr val="000000">
                    <a:alpha val="43137"/>
                  </a:srgbClr>
                </a:outerShdw>
              </a:effectLst>
            </a:endParaRPr>
          </a:p>
          <a:p>
            <a:pPr marL="571500" indent="-571500">
              <a:buClr>
                <a:schemeClr val="accent6"/>
              </a:buClr>
              <a:buFont typeface="+mj-lt"/>
              <a:buAutoNum type="romanUcPeriod"/>
            </a:pPr>
            <a:endParaRPr lang="fr-FR" b="1" dirty="0">
              <a:solidFill>
                <a:schemeClr val="accent1">
                  <a:lumMod val="75000"/>
                </a:schemeClr>
              </a:solidFill>
              <a:effectLst>
                <a:outerShdw blurRad="38100" dist="38100" dir="2700000" algn="tl">
                  <a:srgbClr val="000000">
                    <a:alpha val="43137"/>
                  </a:srgbClr>
                </a:outerShdw>
              </a:effectLst>
            </a:endParaRPr>
          </a:p>
          <a:p>
            <a:pPr marL="571500" indent="-571500">
              <a:buClr>
                <a:schemeClr val="accent6"/>
              </a:buClr>
              <a:buFont typeface="+mj-lt"/>
              <a:buAutoNum type="romanUcPeriod"/>
            </a:pPr>
            <a:r>
              <a:rPr lang="fr-FR" b="1" dirty="0">
                <a:solidFill>
                  <a:schemeClr val="accent1">
                    <a:lumMod val="75000"/>
                  </a:schemeClr>
                </a:solidFill>
                <a:effectLst>
                  <a:outerShdw blurRad="38100" dist="38100" dir="2700000" algn="tl">
                    <a:srgbClr val="000000">
                      <a:alpha val="43137"/>
                    </a:srgbClr>
                  </a:outerShdw>
                </a:effectLst>
              </a:rPr>
              <a:t>Quel est l’intrus et pourquoi</a:t>
            </a:r>
            <a:r>
              <a:rPr lang="fr-FR" b="1" dirty="0" smtClean="0">
                <a:solidFill>
                  <a:schemeClr val="accent1">
                    <a:lumMod val="75000"/>
                  </a:schemeClr>
                </a:solidFill>
                <a:effectLst>
                  <a:outerShdw blurRad="38100" dist="38100" dir="2700000" algn="tl">
                    <a:srgbClr val="000000">
                      <a:alpha val="43137"/>
                    </a:srgbClr>
                  </a:outerShdw>
                </a:effectLst>
              </a:rPr>
              <a:t>?  </a:t>
            </a:r>
            <a:r>
              <a:rPr lang="fr-FR" b="1" dirty="0">
                <a:solidFill>
                  <a:schemeClr val="accent6"/>
                </a:solidFill>
                <a:effectLst>
                  <a:outerShdw blurRad="38100" dist="38100" dir="2700000" algn="tl">
                    <a:srgbClr val="000000">
                      <a:alpha val="43137"/>
                    </a:srgbClr>
                  </a:outerShdw>
                </a:effectLst>
              </a:rPr>
              <a:t>(3 pts</a:t>
            </a:r>
            <a:r>
              <a:rPr lang="fr-FR" b="1" dirty="0" smtClean="0">
                <a:solidFill>
                  <a:schemeClr val="accent6"/>
                </a:solidFill>
                <a:effectLst>
                  <a:outerShdw blurRad="38100" dist="38100" dir="2700000" algn="tl">
                    <a:srgbClr val="000000">
                      <a:alpha val="43137"/>
                    </a:srgbClr>
                  </a:outerShdw>
                </a:effectLst>
              </a:rPr>
              <a:t>)</a:t>
            </a:r>
          </a:p>
          <a:p>
            <a:pPr marL="0" indent="0">
              <a:buClr>
                <a:schemeClr val="accent6"/>
              </a:buClr>
              <a:buNone/>
            </a:pPr>
            <a:r>
              <a:rPr lang="fr-FR" b="1" dirty="0" smtClean="0">
                <a:solidFill>
                  <a:schemeClr val="accent6"/>
                </a:solidFill>
                <a:effectLst>
                  <a:outerShdw blurRad="38100" dist="38100" dir="2700000" algn="tl">
                    <a:srgbClr val="000000">
                      <a:alpha val="43137"/>
                    </a:srgbClr>
                  </a:outerShdw>
                </a:effectLst>
              </a:rPr>
              <a:t> </a:t>
            </a:r>
            <a:endParaRPr lang="fr-FR" b="1" dirty="0">
              <a:solidFill>
                <a:schemeClr val="accent6"/>
              </a:solidFill>
              <a:effectLst>
                <a:outerShdw blurRad="38100" dist="38100" dir="2700000" algn="tl">
                  <a:srgbClr val="000000">
                    <a:alpha val="43137"/>
                  </a:srgbClr>
                </a:outerShdw>
              </a:effectLst>
            </a:endParaRPr>
          </a:p>
          <a:p>
            <a:pPr marL="1771650" lvl="3" indent="-514350">
              <a:buClr>
                <a:schemeClr val="accent6"/>
              </a:buClr>
              <a:buFont typeface="+mj-lt"/>
              <a:buAutoNum type="alphaLcPeriod"/>
            </a:pPr>
            <a:r>
              <a:rPr lang="fr-FR" sz="2800" b="1" dirty="0">
                <a:solidFill>
                  <a:schemeClr val="accent1">
                    <a:lumMod val="75000"/>
                  </a:schemeClr>
                </a:solidFill>
                <a:effectLst>
                  <a:outerShdw blurRad="38100" dist="38100" dir="2700000" algn="tl">
                    <a:srgbClr val="000000">
                      <a:alpha val="43137"/>
                    </a:srgbClr>
                  </a:outerShdw>
                </a:effectLst>
              </a:rPr>
              <a:t>Lapin _ Cheval _ Chien.</a:t>
            </a:r>
          </a:p>
          <a:p>
            <a:pPr marL="1771650" lvl="3" indent="-514350">
              <a:buClr>
                <a:schemeClr val="accent6"/>
              </a:buClr>
              <a:buFont typeface="+mj-lt"/>
              <a:buAutoNum type="alphaLcPeriod"/>
            </a:pPr>
            <a:r>
              <a:rPr lang="fr-FR" sz="2800" b="1" dirty="0">
                <a:solidFill>
                  <a:schemeClr val="accent1">
                    <a:lumMod val="75000"/>
                  </a:schemeClr>
                </a:solidFill>
                <a:effectLst>
                  <a:outerShdw blurRad="38100" dist="38100" dir="2700000" algn="tl">
                    <a:srgbClr val="000000">
                      <a:alpha val="43137"/>
                    </a:srgbClr>
                  </a:outerShdw>
                </a:effectLst>
              </a:rPr>
              <a:t>Tigre _ Lion _  Mouton. </a:t>
            </a:r>
          </a:p>
        </p:txBody>
      </p:sp>
    </p:spTree>
    <p:extLst>
      <p:ext uri="{BB962C8B-B14F-4D97-AF65-F5344CB8AC3E}">
        <p14:creationId xmlns:p14="http://schemas.microsoft.com/office/powerpoint/2010/main" val="31048030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7080" y="1999016"/>
            <a:ext cx="4743988" cy="1569660"/>
          </a:xfrm>
          <a:prstGeom prst="rect">
            <a:avLst/>
          </a:prstGeom>
          <a:noFill/>
        </p:spPr>
        <p:txBody>
          <a:bodyPr wrap="square" rtlCol="0">
            <a:spAutoFit/>
          </a:bodyPr>
          <a:lstStyle/>
          <a:p>
            <a:pPr algn="ctr"/>
            <a:r>
              <a:rPr lang="fr-FR" sz="9600" b="1" dirty="0" smtClean="0">
                <a:solidFill>
                  <a:schemeClr val="accent6">
                    <a:lumMod val="75000"/>
                  </a:schemeClr>
                </a:solidFill>
                <a:effectLst>
                  <a:outerShdw blurRad="38100" dist="38100" dir="2700000" algn="tl">
                    <a:srgbClr val="000000">
                      <a:alpha val="43137"/>
                    </a:srgbClr>
                  </a:outerShdw>
                </a:effectLst>
              </a:rPr>
              <a:t>T</a:t>
            </a:r>
            <a:r>
              <a:rPr lang="fr-FR" sz="9600" b="1" dirty="0">
                <a:solidFill>
                  <a:schemeClr val="accent6">
                    <a:lumMod val="75000"/>
                  </a:schemeClr>
                </a:solidFill>
                <a:effectLst>
                  <a:outerShdw blurRad="38100" dist="38100" dir="2700000" algn="tl">
                    <a:srgbClr val="000000">
                      <a:alpha val="43137"/>
                    </a:srgbClr>
                  </a:outerShdw>
                </a:effectLst>
              </a:rPr>
              <a:t>rè</a:t>
            </a:r>
            <a:r>
              <a:rPr lang="fr-FR" sz="9600" b="1" dirty="0" smtClean="0">
                <a:solidFill>
                  <a:schemeClr val="accent6">
                    <a:lumMod val="75000"/>
                  </a:schemeClr>
                </a:solidFill>
                <a:effectLst>
                  <a:outerShdw blurRad="38100" dist="38100" dir="2700000" algn="tl">
                    <a:srgbClr val="000000">
                      <a:alpha val="43137"/>
                    </a:srgbClr>
                  </a:outerShdw>
                </a:effectLst>
              </a:rPr>
              <a:t>s bien </a:t>
            </a:r>
            <a:endParaRPr lang="fr-FR" sz="9600" b="1" dirty="0">
              <a:solidFill>
                <a:schemeClr val="accent6">
                  <a:lumMod val="75000"/>
                </a:schemeClr>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640" y="1315777"/>
            <a:ext cx="2679575" cy="2303106"/>
          </a:xfrm>
          <a:prstGeom prst="rect">
            <a:avLst/>
          </a:prstGeom>
        </p:spPr>
      </p:pic>
      <p:sp>
        <p:nvSpPr>
          <p:cNvPr id="5" name="Action Button: Home 4">
            <a:hlinkClick r:id="rId4" action="ppaction://hlinksldjump" highlightClick="1"/>
          </p:cNvPr>
          <p:cNvSpPr/>
          <p:nvPr/>
        </p:nvSpPr>
        <p:spPr>
          <a:xfrm>
            <a:off x="0" y="6024985"/>
            <a:ext cx="754375" cy="83301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Action Button: Home 3">
            <a:hlinkClick r:id="rId5" action="ppaction://hlinksldjump" highlightClick="1"/>
          </p:cNvPr>
          <p:cNvSpPr/>
          <p:nvPr/>
        </p:nvSpPr>
        <p:spPr>
          <a:xfrm>
            <a:off x="8236920" y="6024985"/>
            <a:ext cx="907080" cy="83301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9870" y="833015"/>
            <a:ext cx="2137870" cy="2251134"/>
          </a:xfrm>
        </p:spPr>
      </p:pic>
      <p:sp>
        <p:nvSpPr>
          <p:cNvPr id="10" name="TextBox 9"/>
          <p:cNvSpPr txBox="1"/>
          <p:nvPr/>
        </p:nvSpPr>
        <p:spPr>
          <a:xfrm>
            <a:off x="-57282" y="1443835"/>
            <a:ext cx="7635250" cy="3046988"/>
          </a:xfrm>
          <a:prstGeom prst="rect">
            <a:avLst/>
          </a:prstGeom>
          <a:noFill/>
        </p:spPr>
        <p:txBody>
          <a:bodyPr wrap="square" rtlCol="0">
            <a:spAutoFit/>
          </a:bodyPr>
          <a:lstStyle/>
          <a:p>
            <a:pPr algn="ctr"/>
            <a:r>
              <a:rPr lang="fr-FR" sz="9600" b="1" dirty="0">
                <a:solidFill>
                  <a:schemeClr val="accent6">
                    <a:lumMod val="75000"/>
                  </a:schemeClr>
                </a:solidFill>
                <a:effectLst>
                  <a:outerShdw blurRad="38100" dist="38100" dir="2700000" algn="tl">
                    <a:srgbClr val="000000">
                      <a:alpha val="43137"/>
                    </a:srgbClr>
                  </a:outerShdw>
                </a:effectLst>
              </a:rPr>
              <a:t>Essayer une autre fois </a:t>
            </a:r>
          </a:p>
        </p:txBody>
      </p:sp>
      <p:sp>
        <p:nvSpPr>
          <p:cNvPr id="2" name="Action Button: Home 1">
            <a:hlinkClick r:id="rId3" action="ppaction://hlinksldjump" highlightClick="1"/>
          </p:cNvPr>
          <p:cNvSpPr/>
          <p:nvPr/>
        </p:nvSpPr>
        <p:spPr>
          <a:xfrm>
            <a:off x="-57282" y="6177690"/>
            <a:ext cx="811657" cy="68031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Action Button: Home 2">
            <a:hlinkClick r:id="rId4" action="ppaction://hlinksldjump" highlightClick="1"/>
          </p:cNvPr>
          <p:cNvSpPr/>
          <p:nvPr/>
        </p:nvSpPr>
        <p:spPr>
          <a:xfrm>
            <a:off x="8542330" y="6177690"/>
            <a:ext cx="601670" cy="68031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707837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260" y="527605"/>
            <a:ext cx="8847740" cy="1200329"/>
          </a:xfrm>
          <a:prstGeom prst="rect">
            <a:avLst/>
          </a:prstGeom>
          <a:noFill/>
        </p:spPr>
        <p:txBody>
          <a:bodyPr wrap="square" rtlCol="0">
            <a:spAutoFit/>
          </a:bodyPr>
          <a:lstStyle/>
          <a:p>
            <a:pPr marL="342900" indent="-342900" algn="ctr">
              <a:buFont typeface="+mj-lt"/>
              <a:buAutoNum type="arabicPeriod" startAt="2"/>
            </a:pPr>
            <a:r>
              <a:rPr lang="fr-FR" sz="3600" b="1" dirty="0" smtClean="0">
                <a:solidFill>
                  <a:schemeClr val="accent1">
                    <a:lumMod val="75000"/>
                  </a:schemeClr>
                </a:solidFill>
                <a:effectLst>
                  <a:outerShdw blurRad="38100" dist="38100" dir="2700000" algn="tl">
                    <a:srgbClr val="000000">
                      <a:alpha val="43137"/>
                    </a:srgbClr>
                  </a:outerShdw>
                </a:effectLst>
              </a:rPr>
              <a:t> Je </a:t>
            </a:r>
            <a:r>
              <a:rPr lang="fr-FR" sz="3600" b="1" dirty="0">
                <a:solidFill>
                  <a:schemeClr val="accent1">
                    <a:lumMod val="75000"/>
                  </a:schemeClr>
                </a:solidFill>
                <a:effectLst>
                  <a:outerShdw blurRad="38100" dist="38100" dir="2700000" algn="tl">
                    <a:srgbClr val="000000">
                      <a:alpha val="43137"/>
                    </a:srgbClr>
                  </a:outerShdw>
                </a:effectLst>
              </a:rPr>
              <a:t>mange uniquement la viande d’autres animaux, je suis un… </a:t>
            </a:r>
          </a:p>
        </p:txBody>
      </p:sp>
      <p:sp>
        <p:nvSpPr>
          <p:cNvPr id="3" name="Rectangle 2"/>
          <p:cNvSpPr/>
          <p:nvPr/>
        </p:nvSpPr>
        <p:spPr>
          <a:xfrm>
            <a:off x="601669" y="2665475"/>
            <a:ext cx="2595985" cy="91623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effectLst>
                  <a:outerShdw blurRad="38100" dist="38100" dir="2700000" algn="tl">
                    <a:srgbClr val="000000">
                      <a:alpha val="43137"/>
                    </a:srgbClr>
                  </a:outerShdw>
                </a:effectLst>
                <a:hlinkClick r:id="rId2" action="ppaction://hlinksldjump"/>
              </a:rPr>
              <a:t>Omnivore</a:t>
            </a:r>
            <a:r>
              <a:rPr lang="fr-FR" sz="3600" b="1" dirty="0">
                <a:effectLst>
                  <a:outerShdw blurRad="38100" dist="38100" dir="2700000" algn="tl">
                    <a:srgbClr val="000000">
                      <a:alpha val="43137"/>
                    </a:srgbClr>
                  </a:outerShdw>
                </a:effectLst>
              </a:rPr>
              <a:t> </a:t>
            </a:r>
          </a:p>
        </p:txBody>
      </p:sp>
      <p:sp>
        <p:nvSpPr>
          <p:cNvPr id="4" name="Rectangle 3"/>
          <p:cNvSpPr/>
          <p:nvPr/>
        </p:nvSpPr>
        <p:spPr>
          <a:xfrm>
            <a:off x="4836946" y="2638593"/>
            <a:ext cx="2595985" cy="91623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effectLst>
                  <a:outerShdw blurRad="38100" dist="38100" dir="2700000" algn="tl">
                    <a:srgbClr val="000000">
                      <a:alpha val="43137"/>
                    </a:srgbClr>
                  </a:outerShdw>
                </a:effectLst>
                <a:hlinkClick r:id="rId3" action="ppaction://hlinksldjump"/>
              </a:rPr>
              <a:t>Carnivore</a:t>
            </a:r>
            <a:r>
              <a:rPr lang="fr-FR" sz="3600" b="1" dirty="0" smtClean="0">
                <a:effectLst>
                  <a:outerShdw blurRad="38100" dist="38100" dir="2700000" algn="tl">
                    <a:srgbClr val="000000">
                      <a:alpha val="43137"/>
                    </a:srgbClr>
                  </a:outerShdw>
                </a:effectLst>
              </a:rPr>
              <a:t> </a:t>
            </a:r>
            <a:endParaRPr lang="fr-FR" b="1" dirty="0">
              <a:effectLst>
                <a:outerShdw blurRad="38100" dist="38100" dir="2700000" algn="tl">
                  <a:srgbClr val="000000">
                    <a:alpha val="43137"/>
                  </a:srgbClr>
                </a:outerShdw>
              </a:effectLst>
            </a:endParaRPr>
          </a:p>
        </p:txBody>
      </p:sp>
      <p:sp>
        <p:nvSpPr>
          <p:cNvPr id="5" name="Rectangle 4"/>
          <p:cNvSpPr/>
          <p:nvPr/>
        </p:nvSpPr>
        <p:spPr>
          <a:xfrm>
            <a:off x="2739540" y="4039820"/>
            <a:ext cx="2595985" cy="91623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effectLst>
                  <a:outerShdw blurRad="38100" dist="38100" dir="2700000" algn="tl">
                    <a:srgbClr val="000000">
                      <a:alpha val="43137"/>
                    </a:srgbClr>
                  </a:outerShdw>
                </a:effectLst>
                <a:hlinkClick r:id="rId2" action="ppaction://hlinksldjump"/>
              </a:rPr>
              <a:t>Herbivore </a:t>
            </a:r>
            <a:endParaRPr lang="fr-F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42911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4900"/>
            <a:ext cx="9144000" cy="1200329"/>
          </a:xfrm>
          <a:prstGeom prst="rect">
            <a:avLst/>
          </a:prstGeom>
          <a:noFill/>
        </p:spPr>
        <p:txBody>
          <a:bodyPr wrap="square" rtlCol="0">
            <a:spAutoFit/>
          </a:bodyPr>
          <a:lstStyle/>
          <a:p>
            <a:pPr marL="342900" indent="-342900" algn="ctr">
              <a:buFont typeface="+mj-lt"/>
              <a:buAutoNum type="arabicPeriod" startAt="3"/>
            </a:pPr>
            <a:r>
              <a:rPr lang="fr-FR" sz="3600" b="1" dirty="0">
                <a:solidFill>
                  <a:schemeClr val="accent1">
                    <a:lumMod val="75000"/>
                  </a:schemeClr>
                </a:solidFill>
                <a:effectLst>
                  <a:outerShdw blurRad="38100" dist="38100" dir="2700000" algn="tl">
                    <a:srgbClr val="000000">
                      <a:alpha val="43137"/>
                    </a:srgbClr>
                  </a:outerShdw>
                </a:effectLst>
              </a:rPr>
              <a:t>Les </a:t>
            </a:r>
            <a:r>
              <a:rPr lang="fr-FR" sz="3600" b="1" dirty="0" smtClean="0">
                <a:solidFill>
                  <a:schemeClr val="accent1">
                    <a:lumMod val="75000"/>
                  </a:schemeClr>
                </a:solidFill>
                <a:effectLst>
                  <a:outerShdw blurRad="38100" dist="38100" dir="2700000" algn="tl">
                    <a:srgbClr val="000000">
                      <a:alpha val="43137"/>
                    </a:srgbClr>
                  </a:outerShdw>
                </a:effectLst>
              </a:rPr>
              <a:t>.... </a:t>
            </a:r>
            <a:r>
              <a:rPr lang="fr-FR" sz="3600" b="1" dirty="0">
                <a:solidFill>
                  <a:schemeClr val="accent1">
                    <a:lumMod val="75000"/>
                  </a:schemeClr>
                </a:solidFill>
                <a:effectLst>
                  <a:outerShdw blurRad="38100" dist="38100" dir="2700000" algn="tl">
                    <a:srgbClr val="000000">
                      <a:alpha val="43137"/>
                    </a:srgbClr>
                  </a:outerShdw>
                </a:effectLst>
              </a:rPr>
              <a:t>se nourrissent à la fois de végétaux et de la viande </a:t>
            </a:r>
          </a:p>
        </p:txBody>
      </p:sp>
      <p:sp>
        <p:nvSpPr>
          <p:cNvPr id="3" name="Rectangle 2"/>
          <p:cNvSpPr/>
          <p:nvPr/>
        </p:nvSpPr>
        <p:spPr>
          <a:xfrm>
            <a:off x="448965" y="2420126"/>
            <a:ext cx="2595985" cy="7635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effectLst>
                  <a:outerShdw blurRad="38100" dist="38100" dir="2700000" algn="tl">
                    <a:srgbClr val="000000">
                      <a:alpha val="43137"/>
                    </a:srgbClr>
                  </a:outerShdw>
                </a:effectLst>
                <a:hlinkClick r:id="rId2" action="ppaction://hlinksldjump"/>
              </a:rPr>
              <a:t>Herbivores</a:t>
            </a:r>
            <a:r>
              <a:rPr lang="fr-FR" sz="3600" b="1" dirty="0" smtClean="0">
                <a:effectLst>
                  <a:outerShdw blurRad="38100" dist="38100" dir="2700000" algn="tl">
                    <a:srgbClr val="000000">
                      <a:alpha val="43137"/>
                    </a:srgbClr>
                  </a:outerShdw>
                </a:effectLst>
              </a:rPr>
              <a:t> </a:t>
            </a:r>
            <a:endParaRPr lang="fr-FR" b="1" dirty="0">
              <a:effectLst>
                <a:outerShdw blurRad="38100" dist="38100" dir="2700000" algn="tl">
                  <a:srgbClr val="000000">
                    <a:alpha val="43137"/>
                  </a:srgbClr>
                </a:outerShdw>
              </a:effectLst>
            </a:endParaRPr>
          </a:p>
        </p:txBody>
      </p:sp>
      <p:sp>
        <p:nvSpPr>
          <p:cNvPr id="4" name="Rectangle 3"/>
          <p:cNvSpPr/>
          <p:nvPr/>
        </p:nvSpPr>
        <p:spPr>
          <a:xfrm>
            <a:off x="4572000" y="2420126"/>
            <a:ext cx="2595985" cy="7635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effectLst>
                  <a:outerShdw blurRad="38100" dist="38100" dir="2700000" algn="tl">
                    <a:srgbClr val="000000">
                      <a:alpha val="43137"/>
                    </a:srgbClr>
                  </a:outerShdw>
                </a:effectLst>
                <a:hlinkClick r:id="rId3" action="ppaction://hlinksldjump"/>
              </a:rPr>
              <a:t>Omnivores</a:t>
            </a:r>
            <a:r>
              <a:rPr lang="fr-FR" sz="3600" b="1" dirty="0">
                <a:effectLst>
                  <a:outerShdw blurRad="38100" dist="38100" dir="2700000" algn="tl">
                    <a:srgbClr val="000000">
                      <a:alpha val="43137"/>
                    </a:srgbClr>
                  </a:outerShdw>
                </a:effectLst>
              </a:rPr>
              <a:t> </a:t>
            </a:r>
          </a:p>
        </p:txBody>
      </p:sp>
      <p:sp>
        <p:nvSpPr>
          <p:cNvPr id="5" name="Rectangle 4"/>
          <p:cNvSpPr/>
          <p:nvPr/>
        </p:nvSpPr>
        <p:spPr>
          <a:xfrm>
            <a:off x="2892245" y="4039820"/>
            <a:ext cx="2595985" cy="7635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effectLst>
                  <a:outerShdw blurRad="38100" dist="38100" dir="2700000" algn="tl">
                    <a:srgbClr val="000000">
                      <a:alpha val="43137"/>
                    </a:srgbClr>
                  </a:outerShdw>
                </a:effectLst>
                <a:hlinkClick r:id="rId2" action="ppaction://hlinksldjump"/>
              </a:rPr>
              <a:t>Carnivores  </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76542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932" y="668464"/>
            <a:ext cx="8856890" cy="646331"/>
          </a:xfrm>
          <a:prstGeom prst="rect">
            <a:avLst/>
          </a:prstGeom>
          <a:noFill/>
        </p:spPr>
        <p:txBody>
          <a:bodyPr wrap="square" rtlCol="0">
            <a:spAutoFit/>
          </a:bodyPr>
          <a:lstStyle/>
          <a:p>
            <a:pPr marL="742950" indent="-742950" algn="ctr">
              <a:buFont typeface="+mj-lt"/>
              <a:buAutoNum type="arabicPeriod" startAt="4"/>
            </a:pPr>
            <a:r>
              <a:rPr lang="fr-FR" sz="3600" b="1" dirty="0">
                <a:solidFill>
                  <a:schemeClr val="accent1">
                    <a:lumMod val="75000"/>
                  </a:schemeClr>
                </a:solidFill>
                <a:effectLst>
                  <a:outerShdw blurRad="38100" dist="38100" dir="2700000" algn="tl">
                    <a:srgbClr val="000000">
                      <a:alpha val="43137"/>
                    </a:srgbClr>
                  </a:outerShdw>
                </a:effectLst>
              </a:rPr>
              <a:t>Le</a:t>
            </a:r>
            <a:r>
              <a:rPr lang="fr-FR" dirty="0" smtClean="0"/>
              <a:t> </a:t>
            </a:r>
            <a:r>
              <a:rPr lang="fr-FR" sz="3600" b="1" dirty="0">
                <a:solidFill>
                  <a:schemeClr val="accent1">
                    <a:lumMod val="75000"/>
                  </a:schemeClr>
                </a:solidFill>
                <a:effectLst>
                  <a:outerShdw blurRad="38100" dist="38100" dir="2700000" algn="tl">
                    <a:srgbClr val="000000">
                      <a:alpha val="43137"/>
                    </a:srgbClr>
                  </a:outerShdw>
                </a:effectLst>
              </a:rPr>
              <a:t>lion est un: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88" y="1291130"/>
            <a:ext cx="2238375" cy="3664920"/>
          </a:xfrm>
          <a:prstGeom prst="rect">
            <a:avLst/>
          </a:prstGeom>
        </p:spPr>
      </p:pic>
      <p:sp>
        <p:nvSpPr>
          <p:cNvPr id="5" name="Rectangle 4"/>
          <p:cNvSpPr/>
          <p:nvPr/>
        </p:nvSpPr>
        <p:spPr>
          <a:xfrm>
            <a:off x="3655770" y="1596540"/>
            <a:ext cx="2290575" cy="6108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effectLst>
                  <a:outerShdw blurRad="38100" dist="38100" dir="2700000" algn="tl">
                    <a:srgbClr val="000000">
                      <a:alpha val="43137"/>
                    </a:srgbClr>
                  </a:outerShdw>
                </a:effectLst>
                <a:hlinkClick r:id="rId3" action="ppaction://hlinksldjump"/>
              </a:rPr>
              <a:t>Herbivore</a:t>
            </a:r>
            <a:r>
              <a:rPr lang="fr-FR" sz="3200" b="1" dirty="0" smtClean="0">
                <a:effectLst>
                  <a:outerShdw blurRad="38100" dist="38100" dir="2700000" algn="tl">
                    <a:srgbClr val="000000">
                      <a:alpha val="43137"/>
                    </a:srgbClr>
                  </a:outerShdw>
                </a:effectLst>
              </a:rPr>
              <a:t> </a:t>
            </a:r>
            <a:endParaRPr lang="fr-FR" b="1" dirty="0">
              <a:effectLst>
                <a:outerShdw blurRad="38100" dist="38100" dir="2700000" algn="tl">
                  <a:srgbClr val="000000">
                    <a:alpha val="43137"/>
                  </a:srgbClr>
                </a:outerShdw>
              </a:effectLst>
            </a:endParaRPr>
          </a:p>
        </p:txBody>
      </p:sp>
      <p:sp>
        <p:nvSpPr>
          <p:cNvPr id="6" name="Rectangle 5"/>
          <p:cNvSpPr/>
          <p:nvPr/>
        </p:nvSpPr>
        <p:spPr>
          <a:xfrm>
            <a:off x="3655769" y="3093834"/>
            <a:ext cx="2290575" cy="6108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effectLst>
                  <a:outerShdw blurRad="38100" dist="38100" dir="2700000" algn="tl">
                    <a:srgbClr val="000000">
                      <a:alpha val="43137"/>
                    </a:srgbClr>
                  </a:outerShdw>
                </a:effectLst>
                <a:hlinkClick r:id="rId4" action="ppaction://hlinksldjump"/>
              </a:rPr>
              <a:t>Carnivore</a:t>
            </a:r>
            <a:r>
              <a:rPr lang="fr-FR" sz="3200" b="1" dirty="0" smtClean="0">
                <a:effectLst>
                  <a:outerShdw blurRad="38100" dist="38100" dir="2700000" algn="tl">
                    <a:srgbClr val="000000">
                      <a:alpha val="43137"/>
                    </a:srgbClr>
                  </a:outerShdw>
                </a:effectLst>
              </a:rPr>
              <a:t> </a:t>
            </a:r>
            <a:endParaRPr lang="fr-FR" b="1" dirty="0">
              <a:effectLst>
                <a:outerShdw blurRad="38100" dist="38100" dir="2700000" algn="tl">
                  <a:srgbClr val="000000">
                    <a:alpha val="43137"/>
                  </a:srgbClr>
                </a:outerShdw>
              </a:effectLst>
            </a:endParaRPr>
          </a:p>
        </p:txBody>
      </p:sp>
      <p:sp>
        <p:nvSpPr>
          <p:cNvPr id="8" name="Rectangle 7"/>
          <p:cNvSpPr/>
          <p:nvPr/>
        </p:nvSpPr>
        <p:spPr>
          <a:xfrm>
            <a:off x="3690251" y="4497935"/>
            <a:ext cx="2290575" cy="6108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effectLst>
                  <a:outerShdw blurRad="38100" dist="38100" dir="2700000" algn="tl">
                    <a:srgbClr val="000000">
                      <a:alpha val="43137"/>
                    </a:srgbClr>
                  </a:outerShdw>
                </a:effectLst>
                <a:hlinkClick r:id="rId3" action="ppaction://hlinksldjump"/>
              </a:rPr>
              <a:t>Omnivore </a:t>
            </a:r>
            <a:endParaRPr lang="fr-F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9084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27605"/>
            <a:ext cx="9144000" cy="646331"/>
          </a:xfrm>
          <a:prstGeom prst="rect">
            <a:avLst/>
          </a:prstGeom>
          <a:noFill/>
        </p:spPr>
        <p:txBody>
          <a:bodyPr wrap="square" rtlCol="0">
            <a:spAutoFit/>
          </a:bodyPr>
          <a:lstStyle/>
          <a:p>
            <a:pPr marL="742950" indent="-742950" algn="ctr">
              <a:buFont typeface="+mj-lt"/>
              <a:buAutoNum type="arabicPeriod" startAt="5"/>
            </a:pPr>
            <a:r>
              <a:rPr lang="fr-FR" sz="3600" b="1" dirty="0">
                <a:solidFill>
                  <a:schemeClr val="accent1">
                    <a:lumMod val="75000"/>
                  </a:schemeClr>
                </a:solidFill>
                <a:effectLst>
                  <a:outerShdw blurRad="38100" dist="38100" dir="2700000" algn="tl">
                    <a:srgbClr val="000000">
                      <a:alpha val="43137"/>
                    </a:srgbClr>
                  </a:outerShdw>
                </a:effectLst>
              </a:rPr>
              <a:t>Le </a:t>
            </a:r>
            <a:r>
              <a:rPr lang="fr-FR" sz="3600" b="1" dirty="0" smtClean="0">
                <a:solidFill>
                  <a:schemeClr val="accent1">
                    <a:lumMod val="75000"/>
                  </a:schemeClr>
                </a:solidFill>
                <a:effectLst>
                  <a:outerShdw blurRad="38100" dist="38100" dir="2700000" algn="tl">
                    <a:srgbClr val="000000">
                      <a:alpha val="43137"/>
                    </a:srgbClr>
                  </a:outerShdw>
                </a:effectLst>
              </a:rPr>
              <a:t>chien </a:t>
            </a:r>
            <a:r>
              <a:rPr lang="fr-FR" sz="3600" b="1" dirty="0">
                <a:solidFill>
                  <a:schemeClr val="accent1">
                    <a:lumMod val="75000"/>
                  </a:schemeClr>
                </a:solidFill>
                <a:effectLst>
                  <a:outerShdw blurRad="38100" dist="38100" dir="2700000" algn="tl">
                    <a:srgbClr val="000000">
                      <a:alpha val="43137"/>
                    </a:srgbClr>
                  </a:outerShdw>
                </a:effectLst>
              </a:rPr>
              <a:t>est un: </a:t>
            </a:r>
          </a:p>
        </p:txBody>
      </p:sp>
      <p:sp>
        <p:nvSpPr>
          <p:cNvPr id="5" name="Rectangle 4"/>
          <p:cNvSpPr/>
          <p:nvPr/>
        </p:nvSpPr>
        <p:spPr>
          <a:xfrm>
            <a:off x="4501629" y="1443835"/>
            <a:ext cx="2137870" cy="6108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effectLst>
                  <a:outerShdw blurRad="38100" dist="38100" dir="2700000" algn="tl">
                    <a:srgbClr val="000000">
                      <a:alpha val="43137"/>
                    </a:srgbClr>
                  </a:outerShdw>
                </a:effectLst>
                <a:hlinkClick r:id="rId2" action="ppaction://hlinksldjump"/>
              </a:rPr>
              <a:t>Omnivore</a:t>
            </a:r>
            <a:r>
              <a:rPr lang="fr-FR" sz="3200" b="1" dirty="0" smtClean="0">
                <a:effectLst>
                  <a:outerShdw blurRad="38100" dist="38100" dir="2700000" algn="tl">
                    <a:srgbClr val="000000">
                      <a:alpha val="43137"/>
                    </a:srgbClr>
                  </a:outerShdw>
                </a:effectLst>
              </a:rPr>
              <a:t> </a:t>
            </a:r>
            <a:endParaRPr lang="fr-FR" b="1" dirty="0">
              <a:effectLst>
                <a:outerShdw blurRad="38100" dist="38100" dir="2700000" algn="tl">
                  <a:srgbClr val="000000">
                    <a:alpha val="43137"/>
                  </a:srgbClr>
                </a:outerShdw>
              </a:effectLst>
            </a:endParaRPr>
          </a:p>
        </p:txBody>
      </p:sp>
      <p:sp>
        <p:nvSpPr>
          <p:cNvPr id="6" name="Rectangle 5"/>
          <p:cNvSpPr/>
          <p:nvPr/>
        </p:nvSpPr>
        <p:spPr>
          <a:xfrm>
            <a:off x="4486148" y="2665475"/>
            <a:ext cx="2137870" cy="6108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effectLst>
                  <a:outerShdw blurRad="38100" dist="38100" dir="2700000" algn="tl">
                    <a:srgbClr val="000000">
                      <a:alpha val="43137"/>
                    </a:srgbClr>
                  </a:outerShdw>
                </a:effectLst>
                <a:hlinkClick r:id="rId3" action="ppaction://hlinksldjump"/>
              </a:rPr>
              <a:t>Carnivore </a:t>
            </a:r>
            <a:endParaRPr lang="fr-FR"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69" y="1191017"/>
            <a:ext cx="2901395" cy="3964332"/>
          </a:xfrm>
          <a:prstGeom prst="rect">
            <a:avLst/>
          </a:prstGeom>
        </p:spPr>
      </p:pic>
      <p:sp>
        <p:nvSpPr>
          <p:cNvPr id="8" name="Rectangle 7"/>
          <p:cNvSpPr/>
          <p:nvPr/>
        </p:nvSpPr>
        <p:spPr>
          <a:xfrm>
            <a:off x="4506414" y="3996155"/>
            <a:ext cx="2137870" cy="6108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effectLst>
                  <a:outerShdw blurRad="38100" dist="38100" dir="2700000" algn="tl">
                    <a:srgbClr val="000000">
                      <a:alpha val="43137"/>
                    </a:srgbClr>
                  </a:outerShdw>
                </a:effectLst>
                <a:hlinkClick r:id="rId2" action="ppaction://hlinksldjump"/>
              </a:rPr>
              <a:t>Herbivore </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349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55" y="374900"/>
            <a:ext cx="8551480" cy="646331"/>
          </a:xfrm>
          <a:prstGeom prst="rect">
            <a:avLst/>
          </a:prstGeom>
          <a:noFill/>
        </p:spPr>
        <p:txBody>
          <a:bodyPr wrap="square" rtlCol="0">
            <a:spAutoFit/>
          </a:bodyPr>
          <a:lstStyle/>
          <a:p>
            <a:pPr marL="342900" indent="-342900" algn="ctr">
              <a:buFont typeface="+mj-lt"/>
              <a:buAutoNum type="arabicPeriod" startAt="6"/>
            </a:pPr>
            <a:r>
              <a:rPr lang="fr-FR" sz="3600" b="1" dirty="0">
                <a:solidFill>
                  <a:schemeClr val="accent1">
                    <a:lumMod val="75000"/>
                  </a:schemeClr>
                </a:solidFill>
                <a:effectLst>
                  <a:outerShdw blurRad="38100" dist="38100" dir="2700000" algn="tl">
                    <a:srgbClr val="000000">
                      <a:alpha val="43137"/>
                    </a:srgbClr>
                  </a:outerShdw>
                </a:effectLst>
              </a:rPr>
              <a:t>Le</a:t>
            </a:r>
            <a:r>
              <a:rPr lang="fr-FR" dirty="0" smtClean="0"/>
              <a:t> </a:t>
            </a:r>
            <a:r>
              <a:rPr lang="fr-FR" sz="3600" b="1" dirty="0">
                <a:solidFill>
                  <a:schemeClr val="accent1">
                    <a:lumMod val="75000"/>
                  </a:schemeClr>
                </a:solidFill>
                <a:effectLst>
                  <a:outerShdw blurRad="38100" dist="38100" dir="2700000" algn="tl">
                    <a:srgbClr val="000000">
                      <a:alpha val="43137"/>
                    </a:srgbClr>
                  </a:outerShdw>
                </a:effectLst>
              </a:rPr>
              <a:t>singe est un: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60" y="1138425"/>
            <a:ext cx="2686050" cy="3664920"/>
          </a:xfrm>
          <a:prstGeom prst="rect">
            <a:avLst/>
          </a:prstGeom>
        </p:spPr>
      </p:pic>
      <p:sp>
        <p:nvSpPr>
          <p:cNvPr id="4" name="Rectangle 3"/>
          <p:cNvSpPr/>
          <p:nvPr/>
        </p:nvSpPr>
        <p:spPr>
          <a:xfrm>
            <a:off x="4419295" y="1291130"/>
            <a:ext cx="2137870" cy="6108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effectLst>
                  <a:outerShdw blurRad="38100" dist="38100" dir="2700000" algn="tl">
                    <a:srgbClr val="000000">
                      <a:alpha val="43137"/>
                    </a:srgbClr>
                  </a:outerShdw>
                </a:effectLst>
                <a:hlinkClick r:id="rId3" action="ppaction://hlinksldjump"/>
              </a:rPr>
              <a:t>Herbivore </a:t>
            </a:r>
            <a:endParaRPr lang="fr-FR" b="1" dirty="0">
              <a:effectLst>
                <a:outerShdw blurRad="38100" dist="38100" dir="2700000" algn="tl">
                  <a:srgbClr val="000000">
                    <a:alpha val="43137"/>
                  </a:srgbClr>
                </a:outerShdw>
              </a:effectLst>
            </a:endParaRPr>
          </a:p>
        </p:txBody>
      </p:sp>
      <p:sp>
        <p:nvSpPr>
          <p:cNvPr id="5" name="Rectangle 4"/>
          <p:cNvSpPr/>
          <p:nvPr/>
        </p:nvSpPr>
        <p:spPr>
          <a:xfrm>
            <a:off x="4419295" y="2512770"/>
            <a:ext cx="2137870" cy="6108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effectLst>
                  <a:outerShdw blurRad="38100" dist="38100" dir="2700000" algn="tl">
                    <a:srgbClr val="000000">
                      <a:alpha val="43137"/>
                    </a:srgbClr>
                  </a:outerShdw>
                </a:effectLst>
                <a:hlinkClick r:id="rId4" action="ppaction://hlinksldjump"/>
              </a:rPr>
              <a:t>Omnivore </a:t>
            </a:r>
            <a:endParaRPr lang="fr-FR" sz="3200" b="1" dirty="0">
              <a:effectLst>
                <a:outerShdw blurRad="38100" dist="38100" dir="2700000" algn="tl">
                  <a:srgbClr val="000000">
                    <a:alpha val="43137"/>
                  </a:srgbClr>
                </a:outerShdw>
              </a:effectLst>
            </a:endParaRPr>
          </a:p>
        </p:txBody>
      </p:sp>
      <p:sp>
        <p:nvSpPr>
          <p:cNvPr id="6" name="Rectangle 5"/>
          <p:cNvSpPr/>
          <p:nvPr/>
        </p:nvSpPr>
        <p:spPr>
          <a:xfrm>
            <a:off x="4419295" y="3887116"/>
            <a:ext cx="2137870" cy="6108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effectLst>
                  <a:outerShdw blurRad="38100" dist="38100" dir="2700000" algn="tl">
                    <a:srgbClr val="000000">
                      <a:alpha val="43137"/>
                    </a:srgbClr>
                  </a:outerShdw>
                </a:effectLst>
                <a:hlinkClick r:id="rId3" action="ppaction://hlinksldjump"/>
              </a:rPr>
              <a:t>Carnivore </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21771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5379</TotalTime>
  <Words>665</Words>
  <Application>Microsoft Office PowerPoint</Application>
  <PresentationFormat>On-screen Show (4:3)</PresentationFormat>
  <Paragraphs>97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L’appareil digestif et le régime alimentaire (EB5)</vt:lpstr>
      <vt:lpstr>Choisir  la bonne réponse: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Observer les 3 photos suivantes: </vt:lpstr>
      <vt:lpstr>PowerPoint Presentation</vt:lpstr>
      <vt:lpstr>Sais-tu qu’il y a 3 sortes de dents?? </vt:lpstr>
      <vt:lpstr>L’incisive??</vt:lpstr>
      <vt:lpstr>La canine?? </vt:lpstr>
      <vt:lpstr>La molaire?? </vt:lpstr>
      <vt:lpstr>Mâchoires: Cheval, Chien ??</vt:lpstr>
      <vt:lpstr>PowerPoint Presentation</vt:lpstr>
      <vt:lpstr>PowerPoint Presentation</vt:lpstr>
      <vt:lpstr>Mâchoires: Cheval, Chien</vt:lpstr>
      <vt:lpstr>Mâchoires: Ours </vt:lpstr>
      <vt:lpstr>PowerPoint Presentation</vt:lpstr>
      <vt:lpstr>Et si l’animal était un oiseau?</vt:lpstr>
      <vt:lpstr>PowerPoint Presentation</vt:lpstr>
      <vt:lpstr>PowerPoint Presentation</vt:lpstr>
      <vt:lpstr>PowerPoint Presentation</vt:lpstr>
      <vt:lpstr>PowerPoint Presentation</vt:lpstr>
      <vt:lpstr>Synthèse </vt:lpstr>
      <vt:lpstr>PowerPoint Presentation</vt:lpstr>
      <vt:lpstr>Evaluation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WIN7</cp:lastModifiedBy>
  <cp:revision>49</cp:revision>
  <dcterms:created xsi:type="dcterms:W3CDTF">2013-08-21T19:17:07Z</dcterms:created>
  <dcterms:modified xsi:type="dcterms:W3CDTF">2018-04-23T16:45:34Z</dcterms:modified>
</cp:coreProperties>
</file>